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65.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slides/slide72.xml" ContentType="application/vnd.openxmlformats-officedocument.presentationml.slide+xml"/>
  <Override PartName="/ppt/slides/slide71.xml" ContentType="application/vnd.openxmlformats-officedocument.presentationml.slide+xml"/>
  <Override PartName="/ppt/slides/slide70.xml" ContentType="application/vnd.openxmlformats-officedocument.presentationml.slide+xml"/>
  <Override PartName="/ppt/slides/slide69.xml" ContentType="application/vnd.openxmlformats-officedocument.presentationml.slide+xml"/>
  <Override PartName="/ppt/slides/slide68.xml" ContentType="application/vnd.openxmlformats-officedocument.presentationml.slide+xml"/>
  <Override PartName="/ppt/slides/slide67.xml" ContentType="application/vnd.openxmlformats-officedocument.presentationml.slide+xml"/>
  <Override PartName="/ppt/slides/slide62.xml" ContentType="application/vnd.openxmlformats-officedocument.presentationml.slide+xml"/>
  <Override PartName="/ppt/slides/slide61.xml" ContentType="application/vnd.openxmlformats-officedocument.presentationml.slide+xml"/>
  <Override PartName="/ppt/slides/slide6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6.xml" ContentType="application/vnd.openxmlformats-officedocument.presentationml.slide+xml"/>
  <Override PartName="/ppt/slides/slide25.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1.xml" ContentType="application/vnd.openxmlformats-officedocument.presentationml.slide+xml"/>
  <Override PartName="/ppt/slides/slide24.xml" ContentType="application/vnd.openxmlformats-officedocument.presentationml.slide+xml"/>
  <Override PartName="/ppt/slides/slide1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2.xml" ContentType="application/vnd.openxmlformats-officedocument.presentationml.slide+xml"/>
  <Override PartName="/ppt/slides/slide17.xml" ContentType="application/vnd.openxmlformats-officedocument.presentationml.slide+xml"/>
  <Override PartName="/ppt/slides/slide14.xml" ContentType="application/vnd.openxmlformats-officedocument.presentationml.slide+xml"/>
  <Override PartName="/ppt/slides/slide18.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320"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337" r:id="rId24"/>
    <p:sldId id="277" r:id="rId25"/>
    <p:sldId id="338" r:id="rId26"/>
    <p:sldId id="278" r:id="rId27"/>
    <p:sldId id="279" r:id="rId28"/>
    <p:sldId id="280" r:id="rId29"/>
    <p:sldId id="282" r:id="rId30"/>
    <p:sldId id="299" r:id="rId31"/>
    <p:sldId id="283" r:id="rId32"/>
    <p:sldId id="284" r:id="rId33"/>
    <p:sldId id="306" r:id="rId34"/>
    <p:sldId id="285" r:id="rId35"/>
    <p:sldId id="286" r:id="rId36"/>
    <p:sldId id="287" r:id="rId37"/>
    <p:sldId id="288" r:id="rId38"/>
    <p:sldId id="289" r:id="rId39"/>
    <p:sldId id="333" r:id="rId40"/>
    <p:sldId id="334" r:id="rId41"/>
    <p:sldId id="335" r:id="rId42"/>
    <p:sldId id="314" r:id="rId43"/>
    <p:sldId id="290" r:id="rId44"/>
    <p:sldId id="291" r:id="rId45"/>
    <p:sldId id="292" r:id="rId46"/>
    <p:sldId id="300" r:id="rId47"/>
    <p:sldId id="301" r:id="rId48"/>
    <p:sldId id="302" r:id="rId49"/>
    <p:sldId id="303" r:id="rId50"/>
    <p:sldId id="304" r:id="rId51"/>
    <p:sldId id="305" r:id="rId52"/>
    <p:sldId id="295" r:id="rId53"/>
    <p:sldId id="311" r:id="rId54"/>
    <p:sldId id="298" r:id="rId55"/>
    <p:sldId id="312" r:id="rId56"/>
    <p:sldId id="313" r:id="rId57"/>
    <p:sldId id="309" r:id="rId58"/>
    <p:sldId id="315" r:id="rId59"/>
    <p:sldId id="316" r:id="rId60"/>
    <p:sldId id="317" r:id="rId61"/>
    <p:sldId id="318" r:id="rId62"/>
    <p:sldId id="319" r:id="rId63"/>
    <p:sldId id="321" r:id="rId64"/>
    <p:sldId id="322" r:id="rId65"/>
    <p:sldId id="323" r:id="rId66"/>
    <p:sldId id="324" r:id="rId67"/>
    <p:sldId id="325" r:id="rId68"/>
    <p:sldId id="326" r:id="rId69"/>
    <p:sldId id="327" r:id="rId70"/>
    <p:sldId id="328" r:id="rId71"/>
    <p:sldId id="329" r:id="rId72"/>
    <p:sldId id="330" r:id="rId73"/>
    <p:sldId id="331" r:id="rId7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1" d="100"/>
          <a:sy n="91" d="100"/>
        </p:scale>
        <p:origin x="-1133" y="-8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customXml" Target="../customXml/item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customXml" Target="../customXml/item2.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bleStyles" Target="tableStyles.xml"/><Relationship Id="rId81"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1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11.png>
</file>

<file path=ppt/media/image32.png>
</file>

<file path=ppt/media/image33.png>
</file>

<file path=ppt/media/image330.png>
</file>

<file path=ppt/media/image34.png>
</file>

<file path=ppt/media/image340.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jpeg>
</file>

<file path=ppt/media/image510.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17C8BCB5-6473-484D-A55E-D3AF44C1E5B6}" type="datetimeFigureOut">
              <a:rPr lang="en-GB" smtClean="0"/>
              <a:t>23/11/2023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30F7E8D-DB8B-4AE3-9B7E-1B479F215586}" type="slidenum">
              <a:rPr lang="en-GB" smtClean="0"/>
              <a:t>‹#›</a:t>
            </a:fld>
            <a:endParaRPr lang="en-GB"/>
          </a:p>
        </p:txBody>
      </p:sp>
    </p:spTree>
    <p:extLst>
      <p:ext uri="{BB962C8B-B14F-4D97-AF65-F5344CB8AC3E}">
        <p14:creationId xmlns:p14="http://schemas.microsoft.com/office/powerpoint/2010/main" val="2490859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17C8BCB5-6473-484D-A55E-D3AF44C1E5B6}" type="datetimeFigureOut">
              <a:rPr lang="en-GB" smtClean="0"/>
              <a:t>23/11/2023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30F7E8D-DB8B-4AE3-9B7E-1B479F215586}" type="slidenum">
              <a:rPr lang="en-GB" smtClean="0"/>
              <a:t>‹#›</a:t>
            </a:fld>
            <a:endParaRPr lang="en-GB"/>
          </a:p>
        </p:txBody>
      </p:sp>
    </p:spTree>
    <p:extLst>
      <p:ext uri="{BB962C8B-B14F-4D97-AF65-F5344CB8AC3E}">
        <p14:creationId xmlns:p14="http://schemas.microsoft.com/office/powerpoint/2010/main" val="810881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17C8BCB5-6473-484D-A55E-D3AF44C1E5B6}" type="datetimeFigureOut">
              <a:rPr lang="en-GB" smtClean="0"/>
              <a:t>23/11/2023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30F7E8D-DB8B-4AE3-9B7E-1B479F215586}" type="slidenum">
              <a:rPr lang="en-GB" smtClean="0"/>
              <a:t>‹#›</a:t>
            </a:fld>
            <a:endParaRPr lang="en-GB"/>
          </a:p>
        </p:txBody>
      </p:sp>
    </p:spTree>
    <p:extLst>
      <p:ext uri="{BB962C8B-B14F-4D97-AF65-F5344CB8AC3E}">
        <p14:creationId xmlns:p14="http://schemas.microsoft.com/office/powerpoint/2010/main" val="3413282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17C8BCB5-6473-484D-A55E-D3AF44C1E5B6}" type="datetimeFigureOut">
              <a:rPr lang="en-GB" smtClean="0"/>
              <a:t>23/11/2023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30F7E8D-DB8B-4AE3-9B7E-1B479F215586}" type="slidenum">
              <a:rPr lang="en-GB" smtClean="0"/>
              <a:t>‹#›</a:t>
            </a:fld>
            <a:endParaRPr lang="en-GB"/>
          </a:p>
        </p:txBody>
      </p:sp>
    </p:spTree>
    <p:extLst>
      <p:ext uri="{BB962C8B-B14F-4D97-AF65-F5344CB8AC3E}">
        <p14:creationId xmlns:p14="http://schemas.microsoft.com/office/powerpoint/2010/main" val="1963369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7C8BCB5-6473-484D-A55E-D3AF44C1E5B6}" type="datetimeFigureOut">
              <a:rPr lang="en-GB" smtClean="0"/>
              <a:t>23/11/2023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30F7E8D-DB8B-4AE3-9B7E-1B479F215586}" type="slidenum">
              <a:rPr lang="en-GB" smtClean="0"/>
              <a:t>‹#›</a:t>
            </a:fld>
            <a:endParaRPr lang="en-GB"/>
          </a:p>
        </p:txBody>
      </p:sp>
    </p:spTree>
    <p:extLst>
      <p:ext uri="{BB962C8B-B14F-4D97-AF65-F5344CB8AC3E}">
        <p14:creationId xmlns:p14="http://schemas.microsoft.com/office/powerpoint/2010/main" val="2054567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17C8BCB5-6473-484D-A55E-D3AF44C1E5B6}" type="datetimeFigureOut">
              <a:rPr lang="en-GB" smtClean="0"/>
              <a:t>23/11/2023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30F7E8D-DB8B-4AE3-9B7E-1B479F215586}" type="slidenum">
              <a:rPr lang="en-GB" smtClean="0"/>
              <a:t>‹#›</a:t>
            </a:fld>
            <a:endParaRPr lang="en-GB"/>
          </a:p>
        </p:txBody>
      </p:sp>
    </p:spTree>
    <p:extLst>
      <p:ext uri="{BB962C8B-B14F-4D97-AF65-F5344CB8AC3E}">
        <p14:creationId xmlns:p14="http://schemas.microsoft.com/office/powerpoint/2010/main" val="1332016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17C8BCB5-6473-484D-A55E-D3AF44C1E5B6}" type="datetimeFigureOut">
              <a:rPr lang="en-GB" smtClean="0"/>
              <a:t>23/11/2023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30F7E8D-DB8B-4AE3-9B7E-1B479F215586}" type="slidenum">
              <a:rPr lang="en-GB" smtClean="0"/>
              <a:t>‹#›</a:t>
            </a:fld>
            <a:endParaRPr lang="en-GB"/>
          </a:p>
        </p:txBody>
      </p:sp>
    </p:spTree>
    <p:extLst>
      <p:ext uri="{BB962C8B-B14F-4D97-AF65-F5344CB8AC3E}">
        <p14:creationId xmlns:p14="http://schemas.microsoft.com/office/powerpoint/2010/main" val="3174569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17C8BCB5-6473-484D-A55E-D3AF44C1E5B6}" type="datetimeFigureOut">
              <a:rPr lang="en-GB" smtClean="0"/>
              <a:t>23/11/2023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30F7E8D-DB8B-4AE3-9B7E-1B479F215586}" type="slidenum">
              <a:rPr lang="en-GB" smtClean="0"/>
              <a:t>‹#›</a:t>
            </a:fld>
            <a:endParaRPr lang="en-GB"/>
          </a:p>
        </p:txBody>
      </p:sp>
    </p:spTree>
    <p:extLst>
      <p:ext uri="{BB962C8B-B14F-4D97-AF65-F5344CB8AC3E}">
        <p14:creationId xmlns:p14="http://schemas.microsoft.com/office/powerpoint/2010/main" val="22431328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C8BCB5-6473-484D-A55E-D3AF44C1E5B6}" type="datetimeFigureOut">
              <a:rPr lang="en-GB" smtClean="0"/>
              <a:t>23/11/2023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30F7E8D-DB8B-4AE3-9B7E-1B479F215586}" type="slidenum">
              <a:rPr lang="en-GB" smtClean="0"/>
              <a:t>‹#›</a:t>
            </a:fld>
            <a:endParaRPr lang="en-GB"/>
          </a:p>
        </p:txBody>
      </p:sp>
    </p:spTree>
    <p:extLst>
      <p:ext uri="{BB962C8B-B14F-4D97-AF65-F5344CB8AC3E}">
        <p14:creationId xmlns:p14="http://schemas.microsoft.com/office/powerpoint/2010/main" val="1656402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7C8BCB5-6473-484D-A55E-D3AF44C1E5B6}" type="datetimeFigureOut">
              <a:rPr lang="en-GB" smtClean="0"/>
              <a:t>23/11/2023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30F7E8D-DB8B-4AE3-9B7E-1B479F215586}" type="slidenum">
              <a:rPr lang="en-GB" smtClean="0"/>
              <a:t>‹#›</a:t>
            </a:fld>
            <a:endParaRPr lang="en-GB"/>
          </a:p>
        </p:txBody>
      </p:sp>
    </p:spTree>
    <p:extLst>
      <p:ext uri="{BB962C8B-B14F-4D97-AF65-F5344CB8AC3E}">
        <p14:creationId xmlns:p14="http://schemas.microsoft.com/office/powerpoint/2010/main" val="2057945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7C8BCB5-6473-484D-A55E-D3AF44C1E5B6}" type="datetimeFigureOut">
              <a:rPr lang="en-GB" smtClean="0"/>
              <a:t>23/11/2023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30F7E8D-DB8B-4AE3-9B7E-1B479F215586}" type="slidenum">
              <a:rPr lang="en-GB" smtClean="0"/>
              <a:t>‹#›</a:t>
            </a:fld>
            <a:endParaRPr lang="en-GB"/>
          </a:p>
        </p:txBody>
      </p:sp>
    </p:spTree>
    <p:extLst>
      <p:ext uri="{BB962C8B-B14F-4D97-AF65-F5344CB8AC3E}">
        <p14:creationId xmlns:p14="http://schemas.microsoft.com/office/powerpoint/2010/main" val="4110945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C8BCB5-6473-484D-A55E-D3AF44C1E5B6}" type="datetimeFigureOut">
              <a:rPr lang="en-GB" smtClean="0"/>
              <a:t>23/11/2023</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0F7E8D-DB8B-4AE3-9B7E-1B479F215586}" type="slidenum">
              <a:rPr lang="en-GB" smtClean="0"/>
              <a:t>‹#›</a:t>
            </a:fld>
            <a:endParaRPr lang="en-GB"/>
          </a:p>
        </p:txBody>
      </p:sp>
    </p:spTree>
    <p:extLst>
      <p:ext uri="{BB962C8B-B14F-4D97-AF65-F5344CB8AC3E}">
        <p14:creationId xmlns:p14="http://schemas.microsoft.com/office/powerpoint/2010/main" val="41582384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peterbloem.nl/blog/transformers"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pbloem/former/tree/master/former"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s://arxiv.org/abs/1706.03762"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hyperlink" Target="https://machinelearningmastery.com/a-gentle-introduction-to-positional-encoding-in-transformer-models-part-1/" TargetMode="External"/><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10.png"/><Relationship Id="rId7" Type="http://schemas.openxmlformats.org/officeDocument/2006/relationships/image" Target="../media/image6.png"/><Relationship Id="rId2"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image" Target="../media/image510.png"/><Relationship Id="rId5" Type="http://schemas.openxmlformats.org/officeDocument/2006/relationships/image" Target="../media/image40.png"/><Relationship Id="rId4" Type="http://schemas.openxmlformats.org/officeDocument/2006/relationships/image" Target="../media/image3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arxiv.org/abs/1810.04805" TargetMode="External"/><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hyperlink" Target="https://jalammar.github.io/a-visual-guide-to-using-bert-for-the-first-time/" TargetMode="External"/><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www.youtube.com/watch?v=kCc8FmEb1nY" TargetMode="External"/><Relationship Id="rId2" Type="http://schemas.openxmlformats.org/officeDocument/2006/relationships/hyperlink" Target="https://jalammar.github.io/" TargetMode="External"/><Relationship Id="rId1" Type="http://schemas.openxmlformats.org/officeDocument/2006/relationships/slideLayout" Target="../slideLayouts/slideLayout2.xml"/><Relationship Id="rId4" Type="http://schemas.openxmlformats.org/officeDocument/2006/relationships/hyperlink" Target="https://www.youtube.com/watch?v=bZQun8Y4L2A"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hyperlink" Target="https://github.com/google-research/vision_transformer#vision-transformer"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hyperlink" Target="https://github.com/google-research/vision_transformer/blob/main/vit_jax/models_vit.py"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330.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340.png"/></Relationships>
</file>

<file path=ppt/slides/_rels/slide4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hyperlink" Target="https://github.com/google-research/vision_transformer/blob/main/vit_jax/models_vit.py"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4.xml"/><Relationship Id="rId4" Type="http://schemas.openxmlformats.org/officeDocument/2006/relationships/image" Target="../media/image46.png"/></Relationships>
</file>

<file path=ppt/slides/_rels/slide5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hyperlink" Target="https://arxiv.org/abs/2012.12877" TargetMode="Externa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hyperlink" Target="https://pub.towardsai.net/a-gentle-introduction-to-knowledge-distillation-6240bf8eb8ea" TargetMode="External"/><Relationship Id="rId2" Type="http://schemas.openxmlformats.org/officeDocument/2006/relationships/image" Target="../media/image51.jpeg"/><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59.xml.rels><?xml version="1.0" encoding="UTF-8" standalone="yes"?>
<Relationships xmlns="http://schemas.openxmlformats.org/package/2006/relationships"><Relationship Id="rId3" Type="http://schemas.openxmlformats.org/officeDocument/2006/relationships/hyperlink" Target="https://arxiv.org/abs/2012.12877" TargetMode="External"/><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peterbloem.nl/blog/transformers"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arxiv.org/abs/2012.12877" TargetMode="External"/><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hyperlink" Target="https://arxiv.org/abs/2103.14030" TargetMode="External"/><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hyperlink" Target="https://arxiv.org/abs/2103.14030" TargetMode="External"/><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hyperlink" Target="https://arxiv.org/abs/2103.14030" TargetMode="External"/><Relationship Id="rId1" Type="http://schemas.openxmlformats.org/officeDocument/2006/relationships/slideLayout" Target="../slideLayouts/slideLayout2.xml"/><Relationship Id="rId5" Type="http://schemas.openxmlformats.org/officeDocument/2006/relationships/image" Target="../media/image61.png"/><Relationship Id="rId4" Type="http://schemas.openxmlformats.org/officeDocument/2006/relationships/image" Target="../media/image60.png"/></Relationships>
</file>

<file path=ppt/slides/_rels/slide68.xml.rels><?xml version="1.0" encoding="UTF-8" standalone="yes"?>
<Relationships xmlns="http://schemas.openxmlformats.org/package/2006/relationships"><Relationship Id="rId3" Type="http://schemas.openxmlformats.org/officeDocument/2006/relationships/hyperlink" Target="https://arxiv.org/abs/2103.14030" TargetMode="External"/><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0.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dirty="0" smtClean="0"/>
              <a:t>Self-attention</a:t>
            </a:r>
            <a:endParaRPr lang="en-GB" dirty="0"/>
          </a:p>
        </p:txBody>
      </p:sp>
      <p:sp>
        <p:nvSpPr>
          <p:cNvPr id="5" name="Subtitle 4"/>
          <p:cNvSpPr>
            <a:spLocks noGrp="1"/>
          </p:cNvSpPr>
          <p:nvPr>
            <p:ph type="subTitle" idx="1"/>
          </p:nvPr>
        </p:nvSpPr>
        <p:spPr/>
        <p:txBody>
          <a:bodyPr/>
          <a:lstStyle/>
          <a:p>
            <a:endParaRPr lang="en-GB"/>
          </a:p>
        </p:txBody>
      </p:sp>
    </p:spTree>
    <p:extLst>
      <p:ext uri="{BB962C8B-B14F-4D97-AF65-F5344CB8AC3E}">
        <p14:creationId xmlns:p14="http://schemas.microsoft.com/office/powerpoint/2010/main" val="40480598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A0D8C2-05C0-6B56-C2C4-96FB17604FD5}"/>
              </a:ext>
            </a:extLst>
          </p:cNvPr>
          <p:cNvSpPr>
            <a:spLocks noGrp="1"/>
          </p:cNvSpPr>
          <p:nvPr>
            <p:ph type="title"/>
          </p:nvPr>
        </p:nvSpPr>
        <p:spPr/>
        <p:txBody>
          <a:bodyPr/>
          <a:lstStyle/>
          <a:p>
            <a:r>
              <a:rPr lang="en-US"/>
              <a:t>Key, query and values</a:t>
            </a:r>
          </a:p>
        </p:txBody>
      </p:sp>
      <p:sp>
        <p:nvSpPr>
          <p:cNvPr id="4" name="AutoShape 2">
            <a:extLst>
              <a:ext uri="{FF2B5EF4-FFF2-40B4-BE49-F238E27FC236}">
                <a16:creationId xmlns="" xmlns:a16="http://schemas.microsoft.com/office/drawing/2014/main" id="{C53A4ED0-F6D5-7504-EC5F-76AB935EED8B}"/>
              </a:ext>
            </a:extLst>
          </p:cNvPr>
          <p:cNvSpPr>
            <a:spLocks noChangeAspect="1" noChangeArrowheads="1"/>
          </p:cNvSpPr>
          <p:nvPr/>
        </p:nvSpPr>
        <p:spPr bwMode="auto">
          <a:xfrm>
            <a:off x="4457700" y="3276600"/>
            <a:ext cx="2286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 xmlns:a16="http://schemas.microsoft.com/office/drawing/2014/main" id="{C65364ED-8E27-1C2E-FD4D-90BCC7D86905}"/>
              </a:ext>
            </a:extLst>
          </p:cNvPr>
          <p:cNvPicPr>
            <a:picLocks noChangeAspect="1"/>
          </p:cNvPicPr>
          <p:nvPr/>
        </p:nvPicPr>
        <p:blipFill>
          <a:blip r:embed="rId2"/>
          <a:stretch>
            <a:fillRect/>
          </a:stretch>
        </p:blipFill>
        <p:spPr>
          <a:xfrm>
            <a:off x="1393031" y="1376903"/>
            <a:ext cx="6129338" cy="5216298"/>
          </a:xfrm>
          <a:prstGeom prst="rect">
            <a:avLst/>
          </a:prstGeom>
        </p:spPr>
      </p:pic>
      <p:sp>
        <p:nvSpPr>
          <p:cNvPr id="9" name="TextBox 8">
            <a:extLst>
              <a:ext uri="{FF2B5EF4-FFF2-40B4-BE49-F238E27FC236}">
                <a16:creationId xmlns="" xmlns:a16="http://schemas.microsoft.com/office/drawing/2014/main" id="{EC902D91-04CE-2099-5DB2-6BA86CDA3E79}"/>
              </a:ext>
            </a:extLst>
          </p:cNvPr>
          <p:cNvSpPr txBox="1"/>
          <p:nvPr/>
        </p:nvSpPr>
        <p:spPr>
          <a:xfrm>
            <a:off x="1439702" y="5111764"/>
            <a:ext cx="738728" cy="369332"/>
          </a:xfrm>
          <a:prstGeom prst="rect">
            <a:avLst/>
          </a:prstGeom>
          <a:noFill/>
        </p:spPr>
        <p:txBody>
          <a:bodyPr wrap="none" rtlCol="0">
            <a:spAutoFit/>
          </a:bodyPr>
          <a:lstStyle/>
          <a:p>
            <a:r>
              <a:rPr lang="en-US" b="1">
                <a:solidFill>
                  <a:schemeClr val="accent6">
                    <a:lumMod val="75000"/>
                  </a:schemeClr>
                </a:solidFill>
              </a:rPr>
              <a:t>query</a:t>
            </a:r>
          </a:p>
        </p:txBody>
      </p:sp>
      <p:sp>
        <p:nvSpPr>
          <p:cNvPr id="10" name="TextBox 9">
            <a:extLst>
              <a:ext uri="{FF2B5EF4-FFF2-40B4-BE49-F238E27FC236}">
                <a16:creationId xmlns="" xmlns:a16="http://schemas.microsoft.com/office/drawing/2014/main" id="{DD1B436E-CE32-2F1E-C68B-DB9AEFB6CF70}"/>
              </a:ext>
            </a:extLst>
          </p:cNvPr>
          <p:cNvSpPr txBox="1"/>
          <p:nvPr/>
        </p:nvSpPr>
        <p:spPr>
          <a:xfrm rot="16200000">
            <a:off x="1829398" y="5461285"/>
            <a:ext cx="699038" cy="369332"/>
          </a:xfrm>
          <a:prstGeom prst="rect">
            <a:avLst/>
          </a:prstGeom>
          <a:noFill/>
        </p:spPr>
        <p:txBody>
          <a:bodyPr wrap="none" rtlCol="0">
            <a:spAutoFit/>
          </a:bodyPr>
          <a:lstStyle/>
          <a:p>
            <a:r>
              <a:rPr lang="en-US" b="1">
                <a:solidFill>
                  <a:srgbClr val="7030A0"/>
                </a:solidFill>
              </a:rPr>
              <a:t>value</a:t>
            </a:r>
          </a:p>
        </p:txBody>
      </p:sp>
      <p:sp>
        <p:nvSpPr>
          <p:cNvPr id="11" name="TextBox 10">
            <a:extLst>
              <a:ext uri="{FF2B5EF4-FFF2-40B4-BE49-F238E27FC236}">
                <a16:creationId xmlns="" xmlns:a16="http://schemas.microsoft.com/office/drawing/2014/main" id="{91199CEC-78AC-DA60-D00C-58FAB357199D}"/>
              </a:ext>
            </a:extLst>
          </p:cNvPr>
          <p:cNvSpPr txBox="1"/>
          <p:nvPr/>
        </p:nvSpPr>
        <p:spPr>
          <a:xfrm rot="16200000">
            <a:off x="1646271" y="3957279"/>
            <a:ext cx="511294" cy="369332"/>
          </a:xfrm>
          <a:prstGeom prst="rect">
            <a:avLst/>
          </a:prstGeom>
          <a:noFill/>
        </p:spPr>
        <p:txBody>
          <a:bodyPr wrap="none" rtlCol="0">
            <a:spAutoFit/>
          </a:bodyPr>
          <a:lstStyle/>
          <a:p>
            <a:r>
              <a:rPr lang="en-US" b="1">
                <a:solidFill>
                  <a:schemeClr val="accent5">
                    <a:lumMod val="75000"/>
                  </a:schemeClr>
                </a:solidFill>
              </a:rPr>
              <a:t>key</a:t>
            </a:r>
          </a:p>
        </p:txBody>
      </p:sp>
      <p:sp>
        <p:nvSpPr>
          <p:cNvPr id="3" name="TextBox 2">
            <a:extLst>
              <a:ext uri="{FF2B5EF4-FFF2-40B4-BE49-F238E27FC236}">
                <a16:creationId xmlns="" xmlns:a16="http://schemas.microsoft.com/office/drawing/2014/main" id="{8A1E9464-5D91-69CC-0689-CE10F39F1092}"/>
              </a:ext>
            </a:extLst>
          </p:cNvPr>
          <p:cNvSpPr txBox="1"/>
          <p:nvPr/>
        </p:nvSpPr>
        <p:spPr>
          <a:xfrm>
            <a:off x="4133771" y="6488668"/>
            <a:ext cx="3908186" cy="369332"/>
          </a:xfrm>
          <a:prstGeom prst="rect">
            <a:avLst/>
          </a:prstGeom>
          <a:noFill/>
        </p:spPr>
        <p:txBody>
          <a:bodyPr wrap="none" rtlCol="0">
            <a:spAutoFit/>
          </a:bodyPr>
          <a:lstStyle/>
          <a:p>
            <a:r>
              <a:rPr lang="en-US" dirty="0">
                <a:solidFill>
                  <a:srgbClr val="FF0000"/>
                </a:solidFill>
              </a:rPr>
              <a:t>U</a:t>
            </a:r>
            <a:r>
              <a:rPr lang="en-US" dirty="0" smtClean="0">
                <a:solidFill>
                  <a:srgbClr val="FF0000"/>
                </a:solidFill>
              </a:rPr>
              <a:t>sed </a:t>
            </a:r>
            <a:r>
              <a:rPr lang="en-US" dirty="0">
                <a:solidFill>
                  <a:srgbClr val="FF0000"/>
                </a:solidFill>
              </a:rPr>
              <a:t>in the weighted sum of the output</a:t>
            </a:r>
          </a:p>
        </p:txBody>
      </p:sp>
      <p:cxnSp>
        <p:nvCxnSpPr>
          <p:cNvPr id="6" name="Straight Arrow Connector 5">
            <a:extLst>
              <a:ext uri="{FF2B5EF4-FFF2-40B4-BE49-F238E27FC236}">
                <a16:creationId xmlns="" xmlns:a16="http://schemas.microsoft.com/office/drawing/2014/main" id="{662535C3-0940-826F-6BF6-60FE5350F79A}"/>
              </a:ext>
            </a:extLst>
          </p:cNvPr>
          <p:cNvCxnSpPr>
            <a:cxnSpLocks/>
            <a:stCxn id="3" idx="1"/>
            <a:endCxn id="10" idx="1"/>
          </p:cNvCxnSpPr>
          <p:nvPr/>
        </p:nvCxnSpPr>
        <p:spPr>
          <a:xfrm flipH="1" flipV="1">
            <a:off x="2178917" y="5995470"/>
            <a:ext cx="1954854" cy="6778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684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A0D8C2-05C0-6B56-C2C4-96FB17604FD5}"/>
              </a:ext>
            </a:extLst>
          </p:cNvPr>
          <p:cNvSpPr>
            <a:spLocks noGrp="1"/>
          </p:cNvSpPr>
          <p:nvPr>
            <p:ph type="title"/>
          </p:nvPr>
        </p:nvSpPr>
        <p:spPr/>
        <p:txBody>
          <a:bodyPr/>
          <a:lstStyle/>
          <a:p>
            <a:r>
              <a:rPr lang="en-US"/>
              <a:t>Key, query and values</a:t>
            </a:r>
          </a:p>
        </p:txBody>
      </p:sp>
      <p:sp>
        <p:nvSpPr>
          <p:cNvPr id="4" name="AutoShape 2">
            <a:extLst>
              <a:ext uri="{FF2B5EF4-FFF2-40B4-BE49-F238E27FC236}">
                <a16:creationId xmlns="" xmlns:a16="http://schemas.microsoft.com/office/drawing/2014/main" id="{C53A4ED0-F6D5-7504-EC5F-76AB935EED8B}"/>
              </a:ext>
            </a:extLst>
          </p:cNvPr>
          <p:cNvSpPr>
            <a:spLocks noChangeAspect="1" noChangeArrowheads="1"/>
          </p:cNvSpPr>
          <p:nvPr/>
        </p:nvSpPr>
        <p:spPr bwMode="auto">
          <a:xfrm>
            <a:off x="4457700" y="3276600"/>
            <a:ext cx="2286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 xmlns:a16="http://schemas.microsoft.com/office/drawing/2014/main" id="{C65364ED-8E27-1C2E-FD4D-90BCC7D86905}"/>
              </a:ext>
            </a:extLst>
          </p:cNvPr>
          <p:cNvPicPr>
            <a:picLocks noChangeAspect="1"/>
          </p:cNvPicPr>
          <p:nvPr/>
        </p:nvPicPr>
        <p:blipFill>
          <a:blip r:embed="rId2"/>
          <a:stretch>
            <a:fillRect/>
          </a:stretch>
        </p:blipFill>
        <p:spPr>
          <a:xfrm>
            <a:off x="1393031" y="1376903"/>
            <a:ext cx="6129338" cy="5216298"/>
          </a:xfrm>
          <a:prstGeom prst="rect">
            <a:avLst/>
          </a:prstGeom>
        </p:spPr>
      </p:pic>
      <p:sp>
        <p:nvSpPr>
          <p:cNvPr id="9" name="TextBox 8">
            <a:extLst>
              <a:ext uri="{FF2B5EF4-FFF2-40B4-BE49-F238E27FC236}">
                <a16:creationId xmlns="" xmlns:a16="http://schemas.microsoft.com/office/drawing/2014/main" id="{EC902D91-04CE-2099-5DB2-6BA86CDA3E79}"/>
              </a:ext>
            </a:extLst>
          </p:cNvPr>
          <p:cNvSpPr txBox="1"/>
          <p:nvPr/>
        </p:nvSpPr>
        <p:spPr>
          <a:xfrm>
            <a:off x="1439702" y="5111764"/>
            <a:ext cx="738728" cy="369332"/>
          </a:xfrm>
          <a:prstGeom prst="rect">
            <a:avLst/>
          </a:prstGeom>
          <a:noFill/>
        </p:spPr>
        <p:txBody>
          <a:bodyPr wrap="none" rtlCol="0">
            <a:spAutoFit/>
          </a:bodyPr>
          <a:lstStyle/>
          <a:p>
            <a:r>
              <a:rPr lang="en-US" b="1">
                <a:solidFill>
                  <a:schemeClr val="accent6">
                    <a:lumMod val="75000"/>
                  </a:schemeClr>
                </a:solidFill>
              </a:rPr>
              <a:t>query</a:t>
            </a:r>
          </a:p>
        </p:txBody>
      </p:sp>
      <p:sp>
        <p:nvSpPr>
          <p:cNvPr id="10" name="TextBox 9">
            <a:extLst>
              <a:ext uri="{FF2B5EF4-FFF2-40B4-BE49-F238E27FC236}">
                <a16:creationId xmlns="" xmlns:a16="http://schemas.microsoft.com/office/drawing/2014/main" id="{DD1B436E-CE32-2F1E-C68B-DB9AEFB6CF70}"/>
              </a:ext>
            </a:extLst>
          </p:cNvPr>
          <p:cNvSpPr txBox="1"/>
          <p:nvPr/>
        </p:nvSpPr>
        <p:spPr>
          <a:xfrm rot="16200000">
            <a:off x="1829398" y="5461285"/>
            <a:ext cx="699038" cy="369332"/>
          </a:xfrm>
          <a:prstGeom prst="rect">
            <a:avLst/>
          </a:prstGeom>
          <a:noFill/>
        </p:spPr>
        <p:txBody>
          <a:bodyPr wrap="none" rtlCol="0">
            <a:spAutoFit/>
          </a:bodyPr>
          <a:lstStyle/>
          <a:p>
            <a:r>
              <a:rPr lang="en-US" b="1">
                <a:solidFill>
                  <a:srgbClr val="7030A0"/>
                </a:solidFill>
              </a:rPr>
              <a:t>value</a:t>
            </a:r>
          </a:p>
        </p:txBody>
      </p:sp>
      <p:sp>
        <p:nvSpPr>
          <p:cNvPr id="11" name="TextBox 10">
            <a:extLst>
              <a:ext uri="{FF2B5EF4-FFF2-40B4-BE49-F238E27FC236}">
                <a16:creationId xmlns="" xmlns:a16="http://schemas.microsoft.com/office/drawing/2014/main" id="{91199CEC-78AC-DA60-D00C-58FAB357199D}"/>
              </a:ext>
            </a:extLst>
          </p:cNvPr>
          <p:cNvSpPr txBox="1"/>
          <p:nvPr/>
        </p:nvSpPr>
        <p:spPr>
          <a:xfrm rot="16200000">
            <a:off x="1646271" y="3957279"/>
            <a:ext cx="511294" cy="369332"/>
          </a:xfrm>
          <a:prstGeom prst="rect">
            <a:avLst/>
          </a:prstGeom>
          <a:noFill/>
        </p:spPr>
        <p:txBody>
          <a:bodyPr wrap="none" rtlCol="0">
            <a:spAutoFit/>
          </a:bodyPr>
          <a:lstStyle/>
          <a:p>
            <a:r>
              <a:rPr lang="en-US" b="1">
                <a:solidFill>
                  <a:schemeClr val="accent5">
                    <a:lumMod val="75000"/>
                  </a:schemeClr>
                </a:solidFill>
              </a:rPr>
              <a:t>key</a:t>
            </a:r>
          </a:p>
        </p:txBody>
      </p:sp>
      <p:sp>
        <p:nvSpPr>
          <p:cNvPr id="3" name="TextBox 2">
            <a:extLst>
              <a:ext uri="{FF2B5EF4-FFF2-40B4-BE49-F238E27FC236}">
                <a16:creationId xmlns="" xmlns:a16="http://schemas.microsoft.com/office/drawing/2014/main" id="{8A1E9464-5D91-69CC-0689-CE10F39F1092}"/>
              </a:ext>
            </a:extLst>
          </p:cNvPr>
          <p:cNvSpPr txBox="1"/>
          <p:nvPr/>
        </p:nvSpPr>
        <p:spPr>
          <a:xfrm>
            <a:off x="4133773" y="6093296"/>
            <a:ext cx="4758708" cy="646331"/>
          </a:xfrm>
          <a:prstGeom prst="rect">
            <a:avLst/>
          </a:prstGeom>
          <a:noFill/>
        </p:spPr>
        <p:txBody>
          <a:bodyPr wrap="square" rtlCol="0">
            <a:spAutoFit/>
          </a:bodyPr>
          <a:lstStyle/>
          <a:p>
            <a:r>
              <a:rPr lang="en-US" dirty="0">
                <a:solidFill>
                  <a:srgbClr val="FF0000"/>
                </a:solidFill>
              </a:rPr>
              <a:t>When computing </a:t>
            </a:r>
            <a:r>
              <a:rPr lang="en-US" dirty="0" err="1">
                <a:solidFill>
                  <a:srgbClr val="FF0000"/>
                </a:solidFill>
              </a:rPr>
              <a:t>y</a:t>
            </a:r>
            <a:r>
              <a:rPr lang="en-US" baseline="-25000" dirty="0" err="1">
                <a:solidFill>
                  <a:srgbClr val="FF0000"/>
                </a:solidFill>
              </a:rPr>
              <a:t>i</a:t>
            </a:r>
            <a:r>
              <a:rPr lang="en-US" dirty="0">
                <a:solidFill>
                  <a:srgbClr val="FF0000"/>
                </a:solidFill>
              </a:rPr>
              <a:t>, x</a:t>
            </a:r>
            <a:r>
              <a:rPr lang="en-US" baseline="-25000" dirty="0">
                <a:solidFill>
                  <a:srgbClr val="FF0000"/>
                </a:solidFill>
              </a:rPr>
              <a:t>i</a:t>
            </a:r>
            <a:r>
              <a:rPr lang="en-US" dirty="0">
                <a:solidFill>
                  <a:srgbClr val="FF0000"/>
                </a:solidFill>
              </a:rPr>
              <a:t> is matched against every other input </a:t>
            </a:r>
          </a:p>
        </p:txBody>
      </p:sp>
      <p:cxnSp>
        <p:nvCxnSpPr>
          <p:cNvPr id="6" name="Straight Arrow Connector 5">
            <a:extLst>
              <a:ext uri="{FF2B5EF4-FFF2-40B4-BE49-F238E27FC236}">
                <a16:creationId xmlns="" xmlns:a16="http://schemas.microsoft.com/office/drawing/2014/main" id="{662535C3-0940-826F-6BF6-60FE5350F79A}"/>
              </a:ext>
            </a:extLst>
          </p:cNvPr>
          <p:cNvCxnSpPr>
            <a:cxnSpLocks/>
            <a:stCxn id="3" idx="1"/>
          </p:cNvCxnSpPr>
          <p:nvPr/>
        </p:nvCxnSpPr>
        <p:spPr>
          <a:xfrm flipH="1" flipV="1">
            <a:off x="1809066" y="5481096"/>
            <a:ext cx="2324707" cy="93536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9145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A0D8C2-05C0-6B56-C2C4-96FB17604FD5}"/>
              </a:ext>
            </a:extLst>
          </p:cNvPr>
          <p:cNvSpPr>
            <a:spLocks noGrp="1"/>
          </p:cNvSpPr>
          <p:nvPr>
            <p:ph type="title"/>
          </p:nvPr>
        </p:nvSpPr>
        <p:spPr/>
        <p:txBody>
          <a:bodyPr/>
          <a:lstStyle/>
          <a:p>
            <a:r>
              <a:rPr lang="en-US"/>
              <a:t>Key, query and values</a:t>
            </a:r>
          </a:p>
        </p:txBody>
      </p:sp>
      <p:sp>
        <p:nvSpPr>
          <p:cNvPr id="4" name="AutoShape 2">
            <a:extLst>
              <a:ext uri="{FF2B5EF4-FFF2-40B4-BE49-F238E27FC236}">
                <a16:creationId xmlns="" xmlns:a16="http://schemas.microsoft.com/office/drawing/2014/main" id="{C53A4ED0-F6D5-7504-EC5F-76AB935EED8B}"/>
              </a:ext>
            </a:extLst>
          </p:cNvPr>
          <p:cNvSpPr>
            <a:spLocks noChangeAspect="1" noChangeArrowheads="1"/>
          </p:cNvSpPr>
          <p:nvPr/>
        </p:nvSpPr>
        <p:spPr bwMode="auto">
          <a:xfrm>
            <a:off x="4457700" y="3276600"/>
            <a:ext cx="2286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 xmlns:a16="http://schemas.microsoft.com/office/drawing/2014/main" id="{C65364ED-8E27-1C2E-FD4D-90BCC7D86905}"/>
              </a:ext>
            </a:extLst>
          </p:cNvPr>
          <p:cNvPicPr>
            <a:picLocks noChangeAspect="1"/>
          </p:cNvPicPr>
          <p:nvPr/>
        </p:nvPicPr>
        <p:blipFill>
          <a:blip r:embed="rId2"/>
          <a:stretch>
            <a:fillRect/>
          </a:stretch>
        </p:blipFill>
        <p:spPr>
          <a:xfrm>
            <a:off x="1393031" y="1376903"/>
            <a:ext cx="6129338" cy="5216298"/>
          </a:xfrm>
          <a:prstGeom prst="rect">
            <a:avLst/>
          </a:prstGeom>
        </p:spPr>
      </p:pic>
      <p:sp>
        <p:nvSpPr>
          <p:cNvPr id="9" name="TextBox 8">
            <a:extLst>
              <a:ext uri="{FF2B5EF4-FFF2-40B4-BE49-F238E27FC236}">
                <a16:creationId xmlns="" xmlns:a16="http://schemas.microsoft.com/office/drawing/2014/main" id="{EC902D91-04CE-2099-5DB2-6BA86CDA3E79}"/>
              </a:ext>
            </a:extLst>
          </p:cNvPr>
          <p:cNvSpPr txBox="1"/>
          <p:nvPr/>
        </p:nvSpPr>
        <p:spPr>
          <a:xfrm>
            <a:off x="1439702" y="5111764"/>
            <a:ext cx="738728" cy="369332"/>
          </a:xfrm>
          <a:prstGeom prst="rect">
            <a:avLst/>
          </a:prstGeom>
          <a:noFill/>
        </p:spPr>
        <p:txBody>
          <a:bodyPr wrap="none" rtlCol="0">
            <a:spAutoFit/>
          </a:bodyPr>
          <a:lstStyle/>
          <a:p>
            <a:r>
              <a:rPr lang="en-US" b="1">
                <a:solidFill>
                  <a:schemeClr val="accent6">
                    <a:lumMod val="75000"/>
                  </a:schemeClr>
                </a:solidFill>
              </a:rPr>
              <a:t>query</a:t>
            </a:r>
          </a:p>
        </p:txBody>
      </p:sp>
      <p:sp>
        <p:nvSpPr>
          <p:cNvPr id="10" name="TextBox 9">
            <a:extLst>
              <a:ext uri="{FF2B5EF4-FFF2-40B4-BE49-F238E27FC236}">
                <a16:creationId xmlns="" xmlns:a16="http://schemas.microsoft.com/office/drawing/2014/main" id="{DD1B436E-CE32-2F1E-C68B-DB9AEFB6CF70}"/>
              </a:ext>
            </a:extLst>
          </p:cNvPr>
          <p:cNvSpPr txBox="1"/>
          <p:nvPr/>
        </p:nvSpPr>
        <p:spPr>
          <a:xfrm rot="16200000">
            <a:off x="1829398" y="5461285"/>
            <a:ext cx="699038" cy="369332"/>
          </a:xfrm>
          <a:prstGeom prst="rect">
            <a:avLst/>
          </a:prstGeom>
          <a:noFill/>
        </p:spPr>
        <p:txBody>
          <a:bodyPr wrap="none" rtlCol="0">
            <a:spAutoFit/>
          </a:bodyPr>
          <a:lstStyle/>
          <a:p>
            <a:r>
              <a:rPr lang="en-US" b="1">
                <a:solidFill>
                  <a:srgbClr val="7030A0"/>
                </a:solidFill>
              </a:rPr>
              <a:t>value</a:t>
            </a:r>
          </a:p>
        </p:txBody>
      </p:sp>
      <p:sp>
        <p:nvSpPr>
          <p:cNvPr id="11" name="TextBox 10">
            <a:extLst>
              <a:ext uri="{FF2B5EF4-FFF2-40B4-BE49-F238E27FC236}">
                <a16:creationId xmlns="" xmlns:a16="http://schemas.microsoft.com/office/drawing/2014/main" id="{91199CEC-78AC-DA60-D00C-58FAB357199D}"/>
              </a:ext>
            </a:extLst>
          </p:cNvPr>
          <p:cNvSpPr txBox="1"/>
          <p:nvPr/>
        </p:nvSpPr>
        <p:spPr>
          <a:xfrm rot="16200000">
            <a:off x="1646271" y="3957279"/>
            <a:ext cx="511294" cy="369332"/>
          </a:xfrm>
          <a:prstGeom prst="rect">
            <a:avLst/>
          </a:prstGeom>
          <a:noFill/>
        </p:spPr>
        <p:txBody>
          <a:bodyPr wrap="none" rtlCol="0">
            <a:spAutoFit/>
          </a:bodyPr>
          <a:lstStyle/>
          <a:p>
            <a:r>
              <a:rPr lang="en-US" b="1">
                <a:solidFill>
                  <a:schemeClr val="accent5">
                    <a:lumMod val="75000"/>
                  </a:schemeClr>
                </a:solidFill>
              </a:rPr>
              <a:t>key</a:t>
            </a:r>
          </a:p>
        </p:txBody>
      </p:sp>
      <p:sp>
        <p:nvSpPr>
          <p:cNvPr id="3" name="TextBox 2">
            <a:extLst>
              <a:ext uri="{FF2B5EF4-FFF2-40B4-BE49-F238E27FC236}">
                <a16:creationId xmlns="" xmlns:a16="http://schemas.microsoft.com/office/drawing/2014/main" id="{8A1E9464-5D91-69CC-0689-CE10F39F1092}"/>
              </a:ext>
            </a:extLst>
          </p:cNvPr>
          <p:cNvSpPr txBox="1"/>
          <p:nvPr/>
        </p:nvSpPr>
        <p:spPr>
          <a:xfrm>
            <a:off x="4133771" y="6488668"/>
            <a:ext cx="4370492" cy="369332"/>
          </a:xfrm>
          <a:prstGeom prst="rect">
            <a:avLst/>
          </a:prstGeom>
          <a:noFill/>
        </p:spPr>
        <p:txBody>
          <a:bodyPr wrap="none" rtlCol="0">
            <a:spAutoFit/>
          </a:bodyPr>
          <a:lstStyle/>
          <a:p>
            <a:r>
              <a:rPr lang="en-US">
                <a:solidFill>
                  <a:srgbClr val="FF0000"/>
                </a:solidFill>
              </a:rPr>
              <a:t>The vector that the query is matched against</a:t>
            </a:r>
          </a:p>
        </p:txBody>
      </p:sp>
      <p:cxnSp>
        <p:nvCxnSpPr>
          <p:cNvPr id="6" name="Straight Arrow Connector 5">
            <a:extLst>
              <a:ext uri="{FF2B5EF4-FFF2-40B4-BE49-F238E27FC236}">
                <a16:creationId xmlns="" xmlns:a16="http://schemas.microsoft.com/office/drawing/2014/main" id="{662535C3-0940-826F-6BF6-60FE5350F79A}"/>
              </a:ext>
            </a:extLst>
          </p:cNvPr>
          <p:cNvCxnSpPr>
            <a:cxnSpLocks/>
          </p:cNvCxnSpPr>
          <p:nvPr/>
        </p:nvCxnSpPr>
        <p:spPr>
          <a:xfrm flipH="1" flipV="1">
            <a:off x="1993748" y="4328628"/>
            <a:ext cx="2140024" cy="226457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60080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74BB37D-B84E-EE9B-4DFE-85906C4010AF}"/>
              </a:ext>
            </a:extLst>
          </p:cNvPr>
          <p:cNvSpPr>
            <a:spLocks noGrp="1"/>
          </p:cNvSpPr>
          <p:nvPr>
            <p:ph type="title"/>
          </p:nvPr>
        </p:nvSpPr>
        <p:spPr/>
        <p:txBody>
          <a:bodyPr/>
          <a:lstStyle/>
          <a:p>
            <a:r>
              <a:rPr lang="en-US"/>
              <a:t>Soft version of a dictionary</a:t>
            </a:r>
          </a:p>
        </p:txBody>
      </p:sp>
      <p:sp>
        <p:nvSpPr>
          <p:cNvPr id="3" name="Content Placeholder 2">
            <a:extLst>
              <a:ext uri="{FF2B5EF4-FFF2-40B4-BE49-F238E27FC236}">
                <a16:creationId xmlns="" xmlns:a16="http://schemas.microsoft.com/office/drawing/2014/main" id="{48F385F7-AAF1-7FC0-F8FE-AD022EC7E275}"/>
              </a:ext>
            </a:extLst>
          </p:cNvPr>
          <p:cNvSpPr>
            <a:spLocks noGrp="1"/>
          </p:cNvSpPr>
          <p:nvPr>
            <p:ph idx="1"/>
          </p:nvPr>
        </p:nvSpPr>
        <p:spPr>
          <a:xfrm>
            <a:off x="628650" y="1825626"/>
            <a:ext cx="7886700" cy="1603375"/>
          </a:xfrm>
        </p:spPr>
        <p:txBody>
          <a:bodyPr>
            <a:normAutofit lnSpcReduction="10000"/>
          </a:bodyPr>
          <a:lstStyle/>
          <a:p>
            <a:pPr marL="0" indent="0">
              <a:buNone/>
            </a:pPr>
            <a:r>
              <a:rPr lang="en-US" dirty="0" err="1"/>
              <a:t>my_dict</a:t>
            </a:r>
            <a:r>
              <a:rPr lang="en-US" dirty="0"/>
              <a:t> = {‘key1’: 24, ‘key2’: 1, ‘key3’:  6}</a:t>
            </a:r>
          </a:p>
          <a:p>
            <a:pPr marL="0" indent="0">
              <a:buNone/>
            </a:pPr>
            <a:endParaRPr lang="en-US" dirty="0"/>
          </a:p>
          <a:p>
            <a:pPr marL="0" indent="0">
              <a:buNone/>
            </a:pPr>
            <a:r>
              <a:rPr lang="en-US" dirty="0" err="1"/>
              <a:t>my_dict</a:t>
            </a:r>
            <a:r>
              <a:rPr lang="en-US" dirty="0"/>
              <a:t>[key1] </a:t>
            </a:r>
            <a:r>
              <a:rPr lang="en-US"/>
              <a:t>== </a:t>
            </a:r>
            <a:r>
              <a:rPr lang="en-US" smtClean="0"/>
              <a:t>24</a:t>
            </a:r>
            <a:endParaRPr lang="en-US" dirty="0"/>
          </a:p>
        </p:txBody>
      </p:sp>
      <p:sp>
        <p:nvSpPr>
          <p:cNvPr id="4" name="TextBox 3">
            <a:extLst>
              <a:ext uri="{FF2B5EF4-FFF2-40B4-BE49-F238E27FC236}">
                <a16:creationId xmlns="" xmlns:a16="http://schemas.microsoft.com/office/drawing/2014/main" id="{4A455DEA-5552-7C76-23FC-A73F172B08DB}"/>
              </a:ext>
            </a:extLst>
          </p:cNvPr>
          <p:cNvSpPr txBox="1"/>
          <p:nvPr/>
        </p:nvSpPr>
        <p:spPr>
          <a:xfrm>
            <a:off x="2195736" y="3429000"/>
            <a:ext cx="738728" cy="369332"/>
          </a:xfrm>
          <a:prstGeom prst="rect">
            <a:avLst/>
          </a:prstGeom>
          <a:noFill/>
        </p:spPr>
        <p:txBody>
          <a:bodyPr wrap="none" rtlCol="0">
            <a:spAutoFit/>
          </a:bodyPr>
          <a:lstStyle/>
          <a:p>
            <a:r>
              <a:rPr lang="en-US" b="1" dirty="0">
                <a:solidFill>
                  <a:srgbClr val="FF0000"/>
                </a:solidFill>
              </a:rPr>
              <a:t>query</a:t>
            </a:r>
          </a:p>
        </p:txBody>
      </p:sp>
      <p:sp>
        <p:nvSpPr>
          <p:cNvPr id="5" name="TextBox 4">
            <a:extLst>
              <a:ext uri="{FF2B5EF4-FFF2-40B4-BE49-F238E27FC236}">
                <a16:creationId xmlns="" xmlns:a16="http://schemas.microsoft.com/office/drawing/2014/main" id="{447CE280-0C42-C046-F940-466D5CBEFF57}"/>
              </a:ext>
            </a:extLst>
          </p:cNvPr>
          <p:cNvSpPr txBox="1"/>
          <p:nvPr/>
        </p:nvSpPr>
        <p:spPr>
          <a:xfrm>
            <a:off x="6156176" y="2420888"/>
            <a:ext cx="511294" cy="369332"/>
          </a:xfrm>
          <a:prstGeom prst="rect">
            <a:avLst/>
          </a:prstGeom>
          <a:noFill/>
        </p:spPr>
        <p:txBody>
          <a:bodyPr wrap="none" rtlCol="0">
            <a:spAutoFit/>
          </a:bodyPr>
          <a:lstStyle/>
          <a:p>
            <a:r>
              <a:rPr lang="en-US" b="1" dirty="0">
                <a:solidFill>
                  <a:srgbClr val="FF0000"/>
                </a:solidFill>
              </a:rPr>
              <a:t>key</a:t>
            </a:r>
          </a:p>
        </p:txBody>
      </p:sp>
      <p:sp>
        <p:nvSpPr>
          <p:cNvPr id="6" name="TextBox 5">
            <a:extLst>
              <a:ext uri="{FF2B5EF4-FFF2-40B4-BE49-F238E27FC236}">
                <a16:creationId xmlns="" xmlns:a16="http://schemas.microsoft.com/office/drawing/2014/main" id="{6BA40C53-3C75-309B-C27A-4F88A30F2796}"/>
              </a:ext>
            </a:extLst>
          </p:cNvPr>
          <p:cNvSpPr txBox="1"/>
          <p:nvPr/>
        </p:nvSpPr>
        <p:spPr>
          <a:xfrm>
            <a:off x="7020272" y="2420888"/>
            <a:ext cx="699038" cy="369332"/>
          </a:xfrm>
          <a:prstGeom prst="rect">
            <a:avLst/>
          </a:prstGeom>
          <a:noFill/>
        </p:spPr>
        <p:txBody>
          <a:bodyPr wrap="none" rtlCol="0">
            <a:spAutoFit/>
          </a:bodyPr>
          <a:lstStyle/>
          <a:p>
            <a:r>
              <a:rPr lang="en-US" b="1" dirty="0">
                <a:solidFill>
                  <a:srgbClr val="FF0000"/>
                </a:solidFill>
              </a:rPr>
              <a:t>value</a:t>
            </a:r>
          </a:p>
        </p:txBody>
      </p:sp>
    </p:spTree>
    <p:extLst>
      <p:ext uri="{BB962C8B-B14F-4D97-AF65-F5344CB8AC3E}">
        <p14:creationId xmlns:p14="http://schemas.microsoft.com/office/powerpoint/2010/main" val="27635862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Multi-head attention</a:t>
            </a:r>
          </a:p>
        </p:txBody>
      </p:sp>
      <p:sp>
        <p:nvSpPr>
          <p:cNvPr id="3" name="Content Placeholder 2"/>
          <p:cNvSpPr>
            <a:spLocks noGrp="1"/>
          </p:cNvSpPr>
          <p:nvPr>
            <p:ph idx="1"/>
          </p:nvPr>
        </p:nvSpPr>
        <p:spPr/>
        <p:txBody>
          <a:bodyPr/>
          <a:lstStyle/>
          <a:p>
            <a:endParaRPr lang="en-GB" dirty="0"/>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6168" y="1221198"/>
            <a:ext cx="5715000" cy="414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3629" y="5362293"/>
            <a:ext cx="4179094" cy="1171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04248" y="1373376"/>
            <a:ext cx="1745252" cy="4254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14542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08B357E-150D-5418-A6A2-8DE5062AFC8D}"/>
              </a:ext>
            </a:extLst>
          </p:cNvPr>
          <p:cNvSpPr>
            <a:spLocks noGrp="1"/>
          </p:cNvSpPr>
          <p:nvPr>
            <p:ph type="title"/>
          </p:nvPr>
        </p:nvSpPr>
        <p:spPr/>
        <p:txBody>
          <a:bodyPr/>
          <a:lstStyle/>
          <a:p>
            <a:r>
              <a:rPr lang="en-GB"/>
              <a:t>Multi-head attention</a:t>
            </a:r>
            <a:endParaRPr lang="en-US"/>
          </a:p>
        </p:txBody>
      </p:sp>
      <p:sp>
        <p:nvSpPr>
          <p:cNvPr id="3" name="Content Placeholder 2">
            <a:extLst>
              <a:ext uri="{FF2B5EF4-FFF2-40B4-BE49-F238E27FC236}">
                <a16:creationId xmlns="" xmlns:a16="http://schemas.microsoft.com/office/drawing/2014/main" id="{6C21307F-CA8B-4C54-4EED-2E30F3A3F640}"/>
              </a:ext>
            </a:extLst>
          </p:cNvPr>
          <p:cNvSpPr>
            <a:spLocks noGrp="1"/>
          </p:cNvSpPr>
          <p:nvPr>
            <p:ph idx="1"/>
          </p:nvPr>
        </p:nvSpPr>
        <p:spPr/>
        <p:txBody>
          <a:bodyPr>
            <a:normAutofit fontScale="77500" lnSpcReduction="20000"/>
          </a:bodyPr>
          <a:lstStyle/>
          <a:p>
            <a:r>
              <a:rPr lang="en-US" dirty="0"/>
              <a:t>The words in a sentences relate to each other in different ways</a:t>
            </a:r>
          </a:p>
          <a:p>
            <a:endParaRPr lang="en-US" dirty="0"/>
          </a:p>
          <a:p>
            <a:endParaRPr lang="en-US" dirty="0"/>
          </a:p>
          <a:p>
            <a:pPr marL="0" indent="0">
              <a:buNone/>
            </a:pPr>
            <a:r>
              <a:rPr lang="en-US" i="1" dirty="0"/>
              <a:t>The students were not too tired after the long lecture.</a:t>
            </a:r>
          </a:p>
          <a:p>
            <a:pPr marL="0" indent="0">
              <a:buNone/>
            </a:pPr>
            <a:endParaRPr lang="en-US" i="1" dirty="0"/>
          </a:p>
          <a:p>
            <a:pPr marL="0" indent="0">
              <a:buNone/>
            </a:pPr>
            <a:endParaRPr lang="en-US" i="1" dirty="0"/>
          </a:p>
          <a:p>
            <a:r>
              <a:rPr lang="en-US" dirty="0"/>
              <a:t>Multiple self attention heads applied in parallel – inefficient</a:t>
            </a:r>
          </a:p>
          <a:p>
            <a:r>
              <a:rPr lang="en-US" dirty="0"/>
              <a:t>Project the inputs by multiplying them with a matrix such that they have a lower dimensionality</a:t>
            </a:r>
          </a:p>
          <a:p>
            <a:pPr marL="0" indent="0">
              <a:buNone/>
            </a:pPr>
            <a:r>
              <a:rPr lang="en-US" dirty="0"/>
              <a:t> </a:t>
            </a:r>
          </a:p>
          <a:p>
            <a:pPr marL="0" indent="0">
              <a:buNone/>
            </a:pPr>
            <a:endParaRPr lang="en-US" dirty="0"/>
          </a:p>
        </p:txBody>
      </p:sp>
    </p:spTree>
    <p:extLst>
      <p:ext uri="{BB962C8B-B14F-4D97-AF65-F5344CB8AC3E}">
        <p14:creationId xmlns:p14="http://schemas.microsoft.com/office/powerpoint/2010/main" val="37118098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5E33216-6B1F-0B35-D91A-7AC3C2B3664A}"/>
              </a:ext>
            </a:extLst>
          </p:cNvPr>
          <p:cNvSpPr>
            <a:spLocks noGrp="1"/>
          </p:cNvSpPr>
          <p:nvPr>
            <p:ph type="title"/>
          </p:nvPr>
        </p:nvSpPr>
        <p:spPr>
          <a:xfrm>
            <a:off x="628650" y="87011"/>
            <a:ext cx="7886700" cy="1325563"/>
          </a:xfrm>
        </p:spPr>
        <p:txBody>
          <a:bodyPr/>
          <a:lstStyle/>
          <a:p>
            <a:r>
              <a:rPr lang="en-GB"/>
              <a:t>Multi-head attention</a:t>
            </a:r>
            <a:endParaRPr lang="en-US"/>
          </a:p>
        </p:txBody>
      </p:sp>
      <p:pic>
        <p:nvPicPr>
          <p:cNvPr id="7" name="Picture 6">
            <a:extLst>
              <a:ext uri="{FF2B5EF4-FFF2-40B4-BE49-F238E27FC236}">
                <a16:creationId xmlns="" xmlns:a16="http://schemas.microsoft.com/office/drawing/2014/main" id="{98FF234A-CAE3-2142-AAD0-B1141D10DA16}"/>
              </a:ext>
            </a:extLst>
          </p:cNvPr>
          <p:cNvPicPr>
            <a:picLocks noChangeAspect="1"/>
          </p:cNvPicPr>
          <p:nvPr/>
        </p:nvPicPr>
        <p:blipFill>
          <a:blip r:embed="rId2"/>
          <a:stretch>
            <a:fillRect/>
          </a:stretch>
        </p:blipFill>
        <p:spPr>
          <a:xfrm>
            <a:off x="1187624" y="1412574"/>
            <a:ext cx="6520483" cy="5126955"/>
          </a:xfrm>
          <a:prstGeom prst="rect">
            <a:avLst/>
          </a:prstGeom>
        </p:spPr>
      </p:pic>
      <p:sp>
        <p:nvSpPr>
          <p:cNvPr id="8" name="TextBox 7">
            <a:extLst>
              <a:ext uri="{FF2B5EF4-FFF2-40B4-BE49-F238E27FC236}">
                <a16:creationId xmlns="" xmlns:a16="http://schemas.microsoft.com/office/drawing/2014/main" id="{E72C58CF-B3F7-48B1-5F04-2662FD59BFB8}"/>
              </a:ext>
            </a:extLst>
          </p:cNvPr>
          <p:cNvSpPr txBox="1"/>
          <p:nvPr/>
        </p:nvSpPr>
        <p:spPr>
          <a:xfrm>
            <a:off x="3563888" y="1154967"/>
            <a:ext cx="3208411" cy="1200329"/>
          </a:xfrm>
          <a:prstGeom prst="rect">
            <a:avLst/>
          </a:prstGeom>
          <a:noFill/>
        </p:spPr>
        <p:txBody>
          <a:bodyPr wrap="square" rtlCol="0">
            <a:spAutoFit/>
          </a:bodyPr>
          <a:lstStyle/>
          <a:p>
            <a:r>
              <a:rPr lang="en-US" b="0" i="0" dirty="0">
                <a:solidFill>
                  <a:srgbClr val="FF0000"/>
                </a:solidFill>
                <a:effectLst/>
                <a:latin typeface="Georgia" panose="02040502050405020303" pitchFamily="18" charset="0"/>
              </a:rPr>
              <a:t>Each head receives low-dimensional keys queries and values (for the key, queries and values)</a:t>
            </a:r>
            <a:endParaRPr lang="en-US" dirty="0">
              <a:solidFill>
                <a:srgbClr val="FF0000"/>
              </a:solidFill>
            </a:endParaRPr>
          </a:p>
        </p:txBody>
      </p:sp>
      <p:sp>
        <p:nvSpPr>
          <p:cNvPr id="10" name="TextBox 9">
            <a:extLst>
              <a:ext uri="{FF2B5EF4-FFF2-40B4-BE49-F238E27FC236}">
                <a16:creationId xmlns="" xmlns:a16="http://schemas.microsoft.com/office/drawing/2014/main" id="{9B57F588-F514-CBE7-3CAC-57821323299A}"/>
              </a:ext>
            </a:extLst>
          </p:cNvPr>
          <p:cNvSpPr txBox="1"/>
          <p:nvPr/>
        </p:nvSpPr>
        <p:spPr>
          <a:xfrm>
            <a:off x="187195" y="6488669"/>
            <a:ext cx="4573166" cy="246221"/>
          </a:xfrm>
          <a:prstGeom prst="rect">
            <a:avLst/>
          </a:prstGeom>
          <a:noFill/>
        </p:spPr>
        <p:txBody>
          <a:bodyPr wrap="square">
            <a:spAutoFit/>
          </a:bodyPr>
          <a:lstStyle/>
          <a:p>
            <a:r>
              <a:rPr lang="en-US" sz="1000">
                <a:hlinkClick r:id="rId3"/>
              </a:rPr>
              <a:t>https://peterbloem.nl/blog/transformers</a:t>
            </a:r>
            <a:r>
              <a:rPr lang="en-US" sz="1000"/>
              <a:t> </a:t>
            </a:r>
          </a:p>
        </p:txBody>
      </p:sp>
    </p:spTree>
    <p:extLst>
      <p:ext uri="{BB962C8B-B14F-4D97-AF65-F5344CB8AC3E}">
        <p14:creationId xmlns:p14="http://schemas.microsoft.com/office/powerpoint/2010/main" val="17896257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EFB9C21-13CB-C2C4-3FBC-F19CB8176A3C}"/>
              </a:ext>
            </a:extLst>
          </p:cNvPr>
          <p:cNvSpPr>
            <a:spLocks noGrp="1"/>
          </p:cNvSpPr>
          <p:nvPr>
            <p:ph type="title"/>
          </p:nvPr>
        </p:nvSpPr>
        <p:spPr/>
        <p:txBody>
          <a:bodyPr/>
          <a:lstStyle/>
          <a:p>
            <a:r>
              <a:rPr lang="en-GB"/>
              <a:t>Multi-head attention</a:t>
            </a:r>
            <a:endParaRPr lang="en-US"/>
          </a:p>
        </p:txBody>
      </p:sp>
      <p:sp>
        <p:nvSpPr>
          <p:cNvPr id="3" name="Content Placeholder 2">
            <a:extLst>
              <a:ext uri="{FF2B5EF4-FFF2-40B4-BE49-F238E27FC236}">
                <a16:creationId xmlns="" xmlns:a16="http://schemas.microsoft.com/office/drawing/2014/main" id="{226A3797-2782-39D3-21F1-BC3E3046D32C}"/>
              </a:ext>
            </a:extLst>
          </p:cNvPr>
          <p:cNvSpPr>
            <a:spLocks noGrp="1"/>
          </p:cNvSpPr>
          <p:nvPr>
            <p:ph idx="1"/>
          </p:nvPr>
        </p:nvSpPr>
        <p:spPr/>
        <p:txBody>
          <a:bodyPr/>
          <a:lstStyle/>
          <a:p>
            <a:r>
              <a:rPr lang="en-US" dirty="0"/>
              <a:t>h – number of attention heads</a:t>
            </a:r>
          </a:p>
          <a:p>
            <a:r>
              <a:rPr lang="en-US" dirty="0"/>
              <a:t>k – dimensionality of the input</a:t>
            </a:r>
          </a:p>
          <a:p>
            <a:r>
              <a:rPr lang="en-US" dirty="0"/>
              <a:t>This requires 3h matrices of size k by k/h. In total, this gives us 3h∙</a:t>
            </a:r>
            <a:r>
              <a:rPr lang="en-US" dirty="0" smtClean="0"/>
              <a:t>k∙k/h=3k</a:t>
            </a:r>
            <a:r>
              <a:rPr lang="en-US" baseline="30000" dirty="0" smtClean="0"/>
              <a:t>2</a:t>
            </a:r>
            <a:r>
              <a:rPr lang="en-US" dirty="0" smtClean="0"/>
              <a:t> </a:t>
            </a:r>
            <a:r>
              <a:rPr lang="en-US" dirty="0"/>
              <a:t>parameters to compute the inputs to the multi-head self-attention</a:t>
            </a:r>
          </a:p>
          <a:p>
            <a:r>
              <a:rPr lang="en-US" dirty="0"/>
              <a:t>The same as we had for the single-head self-attention</a:t>
            </a:r>
          </a:p>
          <a:p>
            <a:endParaRPr lang="en-US" dirty="0"/>
          </a:p>
        </p:txBody>
      </p:sp>
    </p:spTree>
    <p:extLst>
      <p:ext uri="{BB962C8B-B14F-4D97-AF65-F5344CB8AC3E}">
        <p14:creationId xmlns:p14="http://schemas.microsoft.com/office/powerpoint/2010/main" val="26269681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Multi-head attention</a:t>
            </a:r>
            <a:br>
              <a:rPr lang="en-GB" dirty="0" smtClean="0"/>
            </a:br>
            <a:r>
              <a:rPr lang="en-GB" dirty="0" smtClean="0"/>
              <a:t>Alternative implementation</a:t>
            </a:r>
            <a:endParaRPr lang="en-GB" dirty="0"/>
          </a:p>
        </p:txBody>
      </p:sp>
      <p:sp>
        <p:nvSpPr>
          <p:cNvPr id="4" name="AutoShape 2" descr="A diagram showing the efficient computation of key query and value matrices in multi-head self-attenti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2051"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012160" y="1628800"/>
            <a:ext cx="2805064"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613773" y="2276872"/>
            <a:ext cx="4896544" cy="1477328"/>
          </a:xfrm>
          <a:prstGeom prst="rect">
            <a:avLst/>
          </a:prstGeom>
          <a:noFill/>
        </p:spPr>
        <p:txBody>
          <a:bodyPr wrap="square" rtlCol="0">
            <a:spAutoFit/>
          </a:bodyPr>
          <a:lstStyle/>
          <a:p>
            <a:r>
              <a:rPr lang="en-GB" dirty="0"/>
              <a:t>We can even implement this with just three </a:t>
            </a:r>
            <a:r>
              <a:rPr lang="en-GB" dirty="0" err="1"/>
              <a:t>k×k</a:t>
            </a:r>
            <a:r>
              <a:rPr lang="en-GB" dirty="0"/>
              <a:t> matrix multiplications as in the single-head self-attention. The only extra operation we need is to slice the resulting sequence of vectors into chunks.</a:t>
            </a:r>
          </a:p>
        </p:txBody>
      </p:sp>
      <p:sp>
        <p:nvSpPr>
          <p:cNvPr id="9" name="AutoShape 8" descr="https://peterbloem.nl/files/transformers/reshape.sv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2057"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4219310"/>
            <a:ext cx="3845930" cy="22630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7351223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dirty="0" smtClean="0"/>
              <a:t>Implementation of self-attention</a:t>
            </a:r>
            <a:endParaRPr lang="en-GB" dirty="0"/>
          </a:p>
        </p:txBody>
      </p:sp>
      <p:sp>
        <p:nvSpPr>
          <p:cNvPr id="5" name="Subtitle 4"/>
          <p:cNvSpPr>
            <a:spLocks noGrp="1"/>
          </p:cNvSpPr>
          <p:nvPr>
            <p:ph type="subTitle" idx="1"/>
          </p:nvPr>
        </p:nvSpPr>
        <p:spPr/>
        <p:txBody>
          <a:bodyPr/>
          <a:lstStyle/>
          <a:p>
            <a:r>
              <a:rPr lang="en-GB" dirty="0">
                <a:hlinkClick r:id="rId2"/>
              </a:rPr>
              <a:t>https://</a:t>
            </a:r>
            <a:r>
              <a:rPr lang="en-GB" dirty="0" smtClean="0">
                <a:hlinkClick r:id="rId2"/>
              </a:rPr>
              <a:t>github.com/pbloem/former/tree/master/former</a:t>
            </a:r>
            <a:r>
              <a:rPr lang="en-GB" dirty="0" smtClean="0"/>
              <a:t> </a:t>
            </a:r>
            <a:endParaRPr lang="en-GB" dirty="0"/>
          </a:p>
        </p:txBody>
      </p:sp>
    </p:spTree>
    <p:extLst>
      <p:ext uri="{BB962C8B-B14F-4D97-AF65-F5344CB8AC3E}">
        <p14:creationId xmlns:p14="http://schemas.microsoft.com/office/powerpoint/2010/main" val="3345850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72680" y="188640"/>
            <a:ext cx="7772400" cy="1470025"/>
          </a:xfrm>
        </p:spPr>
        <p:txBody>
          <a:bodyPr/>
          <a:lstStyle/>
          <a:p>
            <a:r>
              <a:rPr lang="en-GB" b="1" dirty="0"/>
              <a:t>Attention is all you need</a:t>
            </a:r>
          </a:p>
        </p:txBody>
      </p:sp>
      <p:sp>
        <p:nvSpPr>
          <p:cNvPr id="5" name="Subtitle 4"/>
          <p:cNvSpPr>
            <a:spLocks noGrp="1"/>
          </p:cNvSpPr>
          <p:nvPr>
            <p:ph type="subTitle" idx="1"/>
          </p:nvPr>
        </p:nvSpPr>
        <p:spPr>
          <a:xfrm>
            <a:off x="1552336" y="5805264"/>
            <a:ext cx="6400800" cy="576064"/>
          </a:xfrm>
        </p:spPr>
        <p:txBody>
          <a:bodyPr>
            <a:normAutofit lnSpcReduction="10000"/>
          </a:bodyPr>
          <a:lstStyle/>
          <a:p>
            <a:r>
              <a:rPr lang="en-GB" dirty="0">
                <a:hlinkClick r:id="rId2"/>
              </a:rPr>
              <a:t>https://arxiv.org/abs/1706.03762</a:t>
            </a:r>
            <a:r>
              <a:rPr lang="en-GB" dirty="0"/>
              <a:t> </a:t>
            </a:r>
          </a:p>
        </p:txBody>
      </p:sp>
      <p:pic>
        <p:nvPicPr>
          <p:cNvPr id="14338" name="Picture 2" descr="Attention is all you need | Know Your Me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1760" y="1484784"/>
            <a:ext cx="4249905" cy="3872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2007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Transformer: encoder block</a:t>
            </a:r>
          </a:p>
        </p:txBody>
      </p:sp>
      <p:sp>
        <p:nvSpPr>
          <p:cNvPr id="3" name="Content Placeholder 2"/>
          <p:cNvSpPr>
            <a:spLocks noGrp="1"/>
          </p:cNvSpPr>
          <p:nvPr>
            <p:ph idx="1"/>
          </p:nvPr>
        </p:nvSpPr>
        <p:spPr>
          <a:xfrm>
            <a:off x="457200" y="1600200"/>
            <a:ext cx="3970784" cy="4525963"/>
          </a:xfrm>
        </p:spPr>
        <p:txBody>
          <a:bodyPr>
            <a:normAutofit fontScale="92500" lnSpcReduction="20000"/>
          </a:bodyPr>
          <a:lstStyle/>
          <a:p>
            <a:r>
              <a:rPr lang="en-GB" dirty="0"/>
              <a:t>Multi head attention layer</a:t>
            </a:r>
          </a:p>
          <a:p>
            <a:r>
              <a:rPr lang="en-GB" dirty="0"/>
              <a:t>Layer normalization</a:t>
            </a:r>
          </a:p>
          <a:p>
            <a:r>
              <a:rPr lang="en-GB" dirty="0"/>
              <a:t> Feed forward layer (applied independently to each vector) </a:t>
            </a:r>
          </a:p>
          <a:p>
            <a:r>
              <a:rPr lang="en-GB" dirty="0"/>
              <a:t>Layer normalization</a:t>
            </a:r>
          </a:p>
          <a:p>
            <a:pPr marL="0" indent="0">
              <a:buNone/>
            </a:pPr>
            <a:r>
              <a:rPr lang="en-GB" dirty="0"/>
              <a:t>+ Residual connections (before the normalizations)</a:t>
            </a:r>
          </a:p>
        </p:txBody>
      </p:sp>
      <p:pic>
        <p:nvPicPr>
          <p:cNvPr id="4"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l="15700"/>
          <a:stretch/>
        </p:blipFill>
        <p:spPr bwMode="auto">
          <a:xfrm>
            <a:off x="5394960" y="1196752"/>
            <a:ext cx="2872318" cy="4368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120114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Batch norm </a:t>
            </a:r>
            <a:r>
              <a:rPr lang="en-GB" dirty="0" err="1"/>
              <a:t>vs</a:t>
            </a:r>
            <a:r>
              <a:rPr lang="en-GB" dirty="0"/>
              <a:t> Layer norm</a:t>
            </a:r>
          </a:p>
        </p:txBody>
      </p:sp>
      <p:sp>
        <p:nvSpPr>
          <p:cNvPr id="3" name="Content Placeholder 2"/>
          <p:cNvSpPr>
            <a:spLocks noGrp="1"/>
          </p:cNvSpPr>
          <p:nvPr>
            <p:ph idx="1"/>
          </p:nvPr>
        </p:nvSpPr>
        <p:spPr/>
        <p:txBody>
          <a:bodyPr/>
          <a:lstStyle/>
          <a:p>
            <a:endParaRPr lang="en-GB"/>
          </a:p>
        </p:txBody>
      </p:sp>
      <p:pic>
        <p:nvPicPr>
          <p:cNvPr id="18434" name="Picture 2" descr="Layer Normalization Explained | Papers With Cod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3719" y="1340768"/>
            <a:ext cx="5106131" cy="5211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01335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5F44015-3A3B-B2A2-2832-9F217DFB0B79}"/>
              </a:ext>
            </a:extLst>
          </p:cNvPr>
          <p:cNvSpPr>
            <a:spLocks noGrp="1"/>
          </p:cNvSpPr>
          <p:nvPr>
            <p:ph type="title"/>
          </p:nvPr>
        </p:nvSpPr>
        <p:spPr/>
        <p:txBody>
          <a:bodyPr/>
          <a:lstStyle/>
          <a:p>
            <a:r>
              <a:rPr lang="en-US"/>
              <a:t>Lack of sequential information</a:t>
            </a:r>
          </a:p>
        </p:txBody>
      </p:sp>
      <p:sp>
        <p:nvSpPr>
          <p:cNvPr id="3" name="Content Placeholder 2">
            <a:extLst>
              <a:ext uri="{FF2B5EF4-FFF2-40B4-BE49-F238E27FC236}">
                <a16:creationId xmlns="" xmlns:a16="http://schemas.microsoft.com/office/drawing/2014/main" id="{80BAB931-4A51-BA70-0CAE-AC4E156EEF57}"/>
              </a:ext>
            </a:extLst>
          </p:cNvPr>
          <p:cNvSpPr>
            <a:spLocks noGrp="1"/>
          </p:cNvSpPr>
          <p:nvPr>
            <p:ph idx="1"/>
          </p:nvPr>
        </p:nvSpPr>
        <p:spPr>
          <a:xfrm>
            <a:off x="457200" y="1340768"/>
            <a:ext cx="8229600" cy="4785395"/>
          </a:xfrm>
        </p:spPr>
        <p:txBody>
          <a:bodyPr/>
          <a:lstStyle/>
          <a:p>
            <a:r>
              <a:rPr lang="en-US" dirty="0"/>
              <a:t>Position </a:t>
            </a:r>
            <a:r>
              <a:rPr lang="en-US" dirty="0" err="1"/>
              <a:t>embeddings</a:t>
            </a:r>
            <a:endParaRPr lang="en-US" dirty="0"/>
          </a:p>
          <a:p>
            <a:pPr lvl="1"/>
            <a:r>
              <a:rPr lang="en-US" dirty="0"/>
              <a:t>Assign a embedding vector to every position in our sequence</a:t>
            </a:r>
          </a:p>
          <a:p>
            <a:pPr lvl="1"/>
            <a:r>
              <a:rPr lang="en-US" dirty="0"/>
              <a:t>Sum the embedding vector of each word with the corresponding position embedding</a:t>
            </a:r>
          </a:p>
          <a:p>
            <a:pPr lvl="1"/>
            <a:r>
              <a:rPr lang="en-US" dirty="0"/>
              <a:t>The drawback is that we have to see sequences of every length during training, otherwise the relevant position </a:t>
            </a:r>
            <a:r>
              <a:rPr lang="en-US" dirty="0" err="1"/>
              <a:t>embeddings</a:t>
            </a:r>
            <a:r>
              <a:rPr lang="en-US" dirty="0"/>
              <a:t> don't get trained</a:t>
            </a:r>
          </a:p>
        </p:txBody>
      </p:sp>
      <p:pic>
        <p:nvPicPr>
          <p:cNvPr id="5" name="Picture 4">
            <a:extLst>
              <a:ext uri="{FF2B5EF4-FFF2-40B4-BE49-F238E27FC236}">
                <a16:creationId xmlns="" xmlns:a16="http://schemas.microsoft.com/office/drawing/2014/main" id="{88A7471D-BBB4-C373-EE57-E56A6D8356FA}"/>
              </a:ext>
            </a:extLst>
          </p:cNvPr>
          <p:cNvPicPr>
            <a:picLocks noChangeAspect="1"/>
          </p:cNvPicPr>
          <p:nvPr/>
        </p:nvPicPr>
        <p:blipFill>
          <a:blip r:embed="rId2"/>
          <a:stretch>
            <a:fillRect/>
          </a:stretch>
        </p:blipFill>
        <p:spPr>
          <a:xfrm>
            <a:off x="2475921" y="5240589"/>
            <a:ext cx="3853455" cy="1613074"/>
          </a:xfrm>
          <a:prstGeom prst="rect">
            <a:avLst/>
          </a:prstGeom>
        </p:spPr>
      </p:pic>
    </p:spTree>
    <p:extLst>
      <p:ext uri="{BB962C8B-B14F-4D97-AF65-F5344CB8AC3E}">
        <p14:creationId xmlns:p14="http://schemas.microsoft.com/office/powerpoint/2010/main" val="32106247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osine similarity: How does it measure the similarity, Maths ...">
            <a:extLst>
              <a:ext uri="{FF2B5EF4-FFF2-40B4-BE49-F238E27FC236}">
                <a16:creationId xmlns:a16="http://schemas.microsoft.com/office/drawing/2014/main" xmlns="" id="{94552AA8-327C-712B-3C68-6D8C36F90EE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846693" y="509205"/>
            <a:ext cx="2765563" cy="131460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xmlns="" id="{D2FF343F-125A-8F07-2E64-6AB6C1050438}"/>
              </a:ext>
            </a:extLst>
          </p:cNvPr>
          <p:cNvPicPr>
            <a:picLocks noChangeAspect="1"/>
          </p:cNvPicPr>
          <p:nvPr/>
        </p:nvPicPr>
        <p:blipFill>
          <a:blip r:embed="rId3"/>
          <a:stretch>
            <a:fillRect/>
          </a:stretch>
        </p:blipFill>
        <p:spPr>
          <a:xfrm>
            <a:off x="293433" y="3124789"/>
            <a:ext cx="5066241" cy="2539469"/>
          </a:xfrm>
          <a:prstGeom prst="rect">
            <a:avLst/>
          </a:prstGeom>
        </p:spPr>
      </p:pic>
      <p:sp>
        <p:nvSpPr>
          <p:cNvPr id="12" name="TextBox 11">
            <a:extLst>
              <a:ext uri="{FF2B5EF4-FFF2-40B4-BE49-F238E27FC236}">
                <a16:creationId xmlns:a16="http://schemas.microsoft.com/office/drawing/2014/main" xmlns="" id="{C1EA5564-5E51-21DC-0B66-B76E883A1A04}"/>
              </a:ext>
            </a:extLst>
          </p:cNvPr>
          <p:cNvSpPr txBox="1"/>
          <p:nvPr/>
        </p:nvSpPr>
        <p:spPr>
          <a:xfrm>
            <a:off x="293434" y="345414"/>
            <a:ext cx="4893323" cy="2862322"/>
          </a:xfrm>
          <a:prstGeom prst="rect">
            <a:avLst/>
          </a:prstGeom>
          <a:noFill/>
        </p:spPr>
        <p:txBody>
          <a:bodyPr wrap="square">
            <a:spAutoFit/>
          </a:bodyPr>
          <a:lstStyle/>
          <a:p>
            <a:r>
              <a:rPr lang="en-US" b="0" i="0">
                <a:solidFill>
                  <a:srgbClr val="212121"/>
                </a:solidFill>
                <a:effectLst/>
                <a:latin typeface="Roboto" panose="02000000000000000000" pitchFamily="2" charset="0"/>
              </a:rPr>
              <a:t>The position embedding vectors learn distance within the image thus neighboring ones have high similarity.</a:t>
            </a:r>
          </a:p>
          <a:p>
            <a:r>
              <a:rPr lang="en-US">
                <a:solidFill>
                  <a:srgbClr val="212121"/>
                </a:solidFill>
                <a:latin typeface="Roboto" panose="02000000000000000000" pitchFamily="2" charset="0"/>
              </a:rPr>
              <a:t>In the example:  </a:t>
            </a:r>
          </a:p>
          <a:p>
            <a:endParaRPr lang="en-US" b="0" i="0">
              <a:solidFill>
                <a:srgbClr val="212121"/>
              </a:solidFill>
              <a:effectLst/>
              <a:latin typeface="Roboto" panose="02000000000000000000" pitchFamily="2" charset="0"/>
            </a:endParaRPr>
          </a:p>
          <a:p>
            <a:r>
              <a:rPr lang="en-US" b="0" i="0">
                <a:solidFill>
                  <a:srgbClr val="212121"/>
                </a:solidFill>
                <a:effectLst/>
                <a:latin typeface="Courier New" panose="02070309020205020404" pitchFamily="49" charset="0"/>
              </a:rPr>
              <a:t>Split the image into 14x14 patches</a:t>
            </a:r>
          </a:p>
          <a:p>
            <a:r>
              <a:rPr lang="en-US">
                <a:solidFill>
                  <a:srgbClr val="212121"/>
                </a:solidFill>
                <a:latin typeface="Courier New" panose="02070309020205020404" pitchFamily="49" charset="0"/>
              </a:rPr>
              <a:t>Token size: 768</a:t>
            </a:r>
            <a:endParaRPr lang="en-US" b="0" i="0">
              <a:solidFill>
                <a:srgbClr val="212121"/>
              </a:solidFill>
              <a:effectLst/>
              <a:latin typeface="Courier New" panose="02070309020205020404" pitchFamily="49" charset="0"/>
            </a:endParaRPr>
          </a:p>
          <a:p>
            <a:r>
              <a:rPr lang="en-US">
                <a:solidFill>
                  <a:srgbClr val="212121"/>
                </a:solidFill>
                <a:latin typeface="Courier New" panose="02070309020205020404" pitchFamily="49" charset="0"/>
              </a:rPr>
              <a:t>Pos embedding size: 1, </a:t>
            </a:r>
            <a:r>
              <a:rPr lang="en-US" b="0" i="0">
                <a:solidFill>
                  <a:srgbClr val="212121"/>
                </a:solidFill>
                <a:effectLst/>
                <a:latin typeface="Courier New" panose="02070309020205020404" pitchFamily="49" charset="0"/>
              </a:rPr>
              <a:t>197, 768</a:t>
            </a:r>
          </a:p>
          <a:p>
            <a:endParaRPr lang="en-US">
              <a:solidFill>
                <a:srgbClr val="212121"/>
              </a:solidFill>
              <a:latin typeface="Courier New" panose="02070309020205020404" pitchFamily="49" charset="0"/>
            </a:endParaRPr>
          </a:p>
          <a:p>
            <a:endParaRPr lang="en-US"/>
          </a:p>
        </p:txBody>
      </p:sp>
      <p:pic>
        <p:nvPicPr>
          <p:cNvPr id="1030" name="Picture 6">
            <a:extLst>
              <a:ext uri="{FF2B5EF4-FFF2-40B4-BE49-F238E27FC236}">
                <a16:creationId xmlns:a16="http://schemas.microsoft.com/office/drawing/2014/main" xmlns="" id="{5B543BBF-9CE8-FBDC-124B-B15AE9EF5F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46693" y="2696548"/>
            <a:ext cx="2948930" cy="33959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98850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5F44015-3A3B-B2A2-2832-9F217DFB0B79}"/>
              </a:ext>
            </a:extLst>
          </p:cNvPr>
          <p:cNvSpPr>
            <a:spLocks noGrp="1"/>
          </p:cNvSpPr>
          <p:nvPr>
            <p:ph type="title"/>
          </p:nvPr>
        </p:nvSpPr>
        <p:spPr/>
        <p:txBody>
          <a:bodyPr/>
          <a:lstStyle/>
          <a:p>
            <a:r>
              <a:rPr lang="en-US"/>
              <a:t>Lack of sequential information</a:t>
            </a:r>
          </a:p>
        </p:txBody>
      </p:sp>
      <p:sp>
        <p:nvSpPr>
          <p:cNvPr id="3" name="Content Placeholder 2">
            <a:extLst>
              <a:ext uri="{FF2B5EF4-FFF2-40B4-BE49-F238E27FC236}">
                <a16:creationId xmlns="" xmlns:a16="http://schemas.microsoft.com/office/drawing/2014/main" id="{80BAB931-4A51-BA70-0CAE-AC4E156EEF57}"/>
              </a:ext>
            </a:extLst>
          </p:cNvPr>
          <p:cNvSpPr>
            <a:spLocks noGrp="1"/>
          </p:cNvSpPr>
          <p:nvPr>
            <p:ph idx="1"/>
          </p:nvPr>
        </p:nvSpPr>
        <p:spPr/>
        <p:txBody>
          <a:bodyPr/>
          <a:lstStyle/>
          <a:p>
            <a:r>
              <a:rPr lang="en-US"/>
              <a:t>Position encodings</a:t>
            </a:r>
          </a:p>
          <a:p>
            <a:pPr lvl="1"/>
            <a:r>
              <a:rPr lang="en-US"/>
              <a:t>Assign a embedding vector to every position in our sequence</a:t>
            </a:r>
          </a:p>
          <a:p>
            <a:pPr lvl="1"/>
            <a:r>
              <a:rPr lang="en-US"/>
              <a:t>Sum the embedding vector of each word with the corresponding position embedding</a:t>
            </a:r>
          </a:p>
          <a:p>
            <a:pPr lvl="1"/>
            <a:r>
              <a:rPr lang="en-US"/>
              <a:t>The drawback is that we have to see sequences of every length during training, otherwise the relevant position embeddings don't get trained</a:t>
            </a:r>
          </a:p>
        </p:txBody>
      </p:sp>
    </p:spTree>
    <p:extLst>
      <p:ext uri="{BB962C8B-B14F-4D97-AF65-F5344CB8AC3E}">
        <p14:creationId xmlns:p14="http://schemas.microsoft.com/office/powerpoint/2010/main" val="16642730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Position encodings</a:t>
            </a:r>
            <a:endParaRPr lang="en-GB"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581235"/>
            <a:ext cx="6062097" cy="2245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8184" y="1581235"/>
            <a:ext cx="2706198" cy="2042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8241" y="3944637"/>
            <a:ext cx="2215049" cy="29301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3275856" y="5086567"/>
            <a:ext cx="4572000" cy="646331"/>
          </a:xfrm>
          <a:prstGeom prst="rect">
            <a:avLst/>
          </a:prstGeom>
        </p:spPr>
        <p:txBody>
          <a:bodyPr>
            <a:spAutoFit/>
          </a:bodyPr>
          <a:lstStyle/>
          <a:p>
            <a:r>
              <a:rPr lang="en-GB" dirty="0"/>
              <a:t>T</a:t>
            </a:r>
            <a:r>
              <a:rPr lang="en-GB" dirty="0" smtClean="0"/>
              <a:t>he </a:t>
            </a:r>
            <a:r>
              <a:rPr lang="en-GB" dirty="0"/>
              <a:t>frequencies are decreasing along the vector dimension</a:t>
            </a:r>
          </a:p>
        </p:txBody>
      </p:sp>
    </p:spTree>
    <p:extLst>
      <p:ext uri="{BB962C8B-B14F-4D97-AF65-F5344CB8AC3E}">
        <p14:creationId xmlns:p14="http://schemas.microsoft.com/office/powerpoint/2010/main" val="29355375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5F44015-3A3B-B2A2-2832-9F217DFB0B79}"/>
              </a:ext>
            </a:extLst>
          </p:cNvPr>
          <p:cNvSpPr>
            <a:spLocks noGrp="1"/>
          </p:cNvSpPr>
          <p:nvPr>
            <p:ph type="title"/>
          </p:nvPr>
        </p:nvSpPr>
        <p:spPr>
          <a:xfrm>
            <a:off x="457200" y="-99392"/>
            <a:ext cx="8229600" cy="1143000"/>
          </a:xfrm>
        </p:spPr>
        <p:txBody>
          <a:bodyPr/>
          <a:lstStyle/>
          <a:p>
            <a:r>
              <a:rPr lang="en-US" dirty="0"/>
              <a:t>Lack of sequential information</a:t>
            </a:r>
          </a:p>
        </p:txBody>
      </p:sp>
      <p:sp>
        <p:nvSpPr>
          <p:cNvPr id="3" name="Content Placeholder 2">
            <a:extLst>
              <a:ext uri="{FF2B5EF4-FFF2-40B4-BE49-F238E27FC236}">
                <a16:creationId xmlns="" xmlns:a16="http://schemas.microsoft.com/office/drawing/2014/main" id="{80BAB931-4A51-BA70-0CAE-AC4E156EEF57}"/>
              </a:ext>
            </a:extLst>
          </p:cNvPr>
          <p:cNvSpPr>
            <a:spLocks noGrp="1"/>
          </p:cNvSpPr>
          <p:nvPr>
            <p:ph idx="1"/>
          </p:nvPr>
        </p:nvSpPr>
        <p:spPr>
          <a:xfrm>
            <a:off x="457200" y="1052736"/>
            <a:ext cx="8229600" cy="5073427"/>
          </a:xfrm>
        </p:spPr>
        <p:txBody>
          <a:bodyPr/>
          <a:lstStyle/>
          <a:p>
            <a:r>
              <a:rPr lang="en-US" dirty="0"/>
              <a:t>Position encodings</a:t>
            </a:r>
          </a:p>
          <a:p>
            <a:pPr lvl="1"/>
            <a:r>
              <a:rPr lang="en-US" sz="2400" dirty="0"/>
              <a:t>choose some function f:ℕ→</a:t>
            </a:r>
            <a:r>
              <a:rPr lang="en-US" sz="2400" dirty="0" smtClean="0"/>
              <a:t>ℝ</a:t>
            </a:r>
            <a:r>
              <a:rPr lang="en-US" sz="2400" baseline="30000" dirty="0"/>
              <a:t>d</a:t>
            </a:r>
            <a:r>
              <a:rPr lang="en-US" sz="2400" dirty="0" smtClean="0"/>
              <a:t> </a:t>
            </a:r>
            <a:r>
              <a:rPr lang="en-US" sz="2400" dirty="0"/>
              <a:t>to map the positions to real valued vectors, and let the network figure out how to interpret these encodings. </a:t>
            </a:r>
          </a:p>
          <a:p>
            <a:pPr lvl="1"/>
            <a:endParaRPr lang="en-US" dirty="0"/>
          </a:p>
          <a:p>
            <a:pPr marL="457200" lvl="1" indent="0">
              <a:buNone/>
            </a:pPr>
            <a:endParaRPr lang="en-US" dirty="0"/>
          </a:p>
          <a:p>
            <a:endParaRPr lang="en-US" dirty="0"/>
          </a:p>
          <a:p>
            <a:pPr marL="0" indent="0">
              <a:buNone/>
            </a:pPr>
            <a:endParaRPr lang="en-US" dirty="0"/>
          </a:p>
        </p:txBody>
      </p:sp>
      <p:pic>
        <p:nvPicPr>
          <p:cNvPr id="9219" name="Picture 3">
            <a:extLst>
              <a:ext uri="{FF2B5EF4-FFF2-40B4-BE49-F238E27FC236}">
                <a16:creationId xmlns="" xmlns:a16="http://schemas.microsoft.com/office/drawing/2014/main" id="{B6D40332-696B-87BF-87E4-96F201D9EA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4493" y="3056697"/>
            <a:ext cx="4989400" cy="354065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 xmlns:a16="http://schemas.microsoft.com/office/drawing/2014/main" id="{6A36EA23-0642-D490-A20A-73564E73F8B9}"/>
              </a:ext>
            </a:extLst>
          </p:cNvPr>
          <p:cNvSpPr txBox="1"/>
          <p:nvPr/>
        </p:nvSpPr>
        <p:spPr>
          <a:xfrm>
            <a:off x="6746033" y="4001295"/>
            <a:ext cx="2155371" cy="923330"/>
          </a:xfrm>
          <a:prstGeom prst="rect">
            <a:avLst/>
          </a:prstGeom>
          <a:noFill/>
        </p:spPr>
        <p:txBody>
          <a:bodyPr wrap="square" rtlCol="0">
            <a:spAutoFit/>
          </a:bodyPr>
          <a:lstStyle/>
          <a:p>
            <a:r>
              <a:rPr lang="en-US"/>
              <a:t>d : Dimension of the output embedding space</a:t>
            </a:r>
          </a:p>
        </p:txBody>
      </p:sp>
      <p:sp>
        <p:nvSpPr>
          <p:cNvPr id="9" name="TextBox 8">
            <a:extLst>
              <a:ext uri="{FF2B5EF4-FFF2-40B4-BE49-F238E27FC236}">
                <a16:creationId xmlns="" xmlns:a16="http://schemas.microsoft.com/office/drawing/2014/main" id="{C61166F8-9D5A-4DB9-0839-3D393EACACF5}"/>
              </a:ext>
            </a:extLst>
          </p:cNvPr>
          <p:cNvSpPr txBox="1"/>
          <p:nvPr/>
        </p:nvSpPr>
        <p:spPr>
          <a:xfrm>
            <a:off x="158037" y="6488669"/>
            <a:ext cx="8357313" cy="246221"/>
          </a:xfrm>
          <a:prstGeom prst="rect">
            <a:avLst/>
          </a:prstGeom>
          <a:noFill/>
        </p:spPr>
        <p:txBody>
          <a:bodyPr wrap="square">
            <a:spAutoFit/>
          </a:bodyPr>
          <a:lstStyle/>
          <a:p>
            <a:r>
              <a:rPr lang="en-US" sz="1000">
                <a:hlinkClick r:id="rId3"/>
              </a:rPr>
              <a:t>https://machinelearningmastery.com/a-gentle-introduction-to-positional-encoding-in-transformer-models-part-1/</a:t>
            </a:r>
            <a:r>
              <a:rPr lang="en-US" sz="1000"/>
              <a:t> </a:t>
            </a:r>
          </a:p>
        </p:txBody>
      </p:sp>
    </p:spTree>
    <p:extLst>
      <p:ext uri="{BB962C8B-B14F-4D97-AF65-F5344CB8AC3E}">
        <p14:creationId xmlns:p14="http://schemas.microsoft.com/office/powerpoint/2010/main" val="8565624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922787B-FA48-1DEB-6C0F-B2C3EEEB8CDF}"/>
              </a:ext>
            </a:extLst>
          </p:cNvPr>
          <p:cNvSpPr>
            <a:spLocks noGrp="1"/>
          </p:cNvSpPr>
          <p:nvPr>
            <p:ph type="title"/>
          </p:nvPr>
        </p:nvSpPr>
        <p:spPr/>
        <p:txBody>
          <a:bodyPr/>
          <a:lstStyle/>
          <a:p>
            <a:r>
              <a:rPr lang="en-US"/>
              <a:t>Position encodings</a:t>
            </a:r>
          </a:p>
        </p:txBody>
      </p:sp>
      <p:sp>
        <p:nvSpPr>
          <p:cNvPr id="3" name="Content Placeholder 2">
            <a:extLst>
              <a:ext uri="{FF2B5EF4-FFF2-40B4-BE49-F238E27FC236}">
                <a16:creationId xmlns="" xmlns:a16="http://schemas.microsoft.com/office/drawing/2014/main" id="{012499AD-03CB-56A1-8AC7-52DA78EA7C43}"/>
              </a:ext>
            </a:extLst>
          </p:cNvPr>
          <p:cNvSpPr>
            <a:spLocks noGrp="1"/>
          </p:cNvSpPr>
          <p:nvPr>
            <p:ph idx="1"/>
          </p:nvPr>
        </p:nvSpPr>
        <p:spPr/>
        <p:txBody>
          <a:bodyPr/>
          <a:lstStyle/>
          <a:p>
            <a:endParaRPr lang="en-US"/>
          </a:p>
        </p:txBody>
      </p:sp>
      <p:pic>
        <p:nvPicPr>
          <p:cNvPr id="7" name="Picture 6">
            <a:extLst>
              <a:ext uri="{FF2B5EF4-FFF2-40B4-BE49-F238E27FC236}">
                <a16:creationId xmlns="" xmlns:a16="http://schemas.microsoft.com/office/drawing/2014/main" id="{EB8B28EC-03B1-7977-C025-6386158AD35E}"/>
              </a:ext>
            </a:extLst>
          </p:cNvPr>
          <p:cNvPicPr>
            <a:picLocks noChangeAspect="1"/>
          </p:cNvPicPr>
          <p:nvPr/>
        </p:nvPicPr>
        <p:blipFill>
          <a:blip r:embed="rId2"/>
          <a:stretch>
            <a:fillRect/>
          </a:stretch>
        </p:blipFill>
        <p:spPr>
          <a:xfrm>
            <a:off x="6878118" y="821869"/>
            <a:ext cx="1929837" cy="1257785"/>
          </a:xfrm>
          <a:prstGeom prst="rect">
            <a:avLst/>
          </a:prstGeom>
        </p:spPr>
      </p:pic>
      <p:pic>
        <p:nvPicPr>
          <p:cNvPr id="10244" name="Picture 4">
            <a:extLst>
              <a:ext uri="{FF2B5EF4-FFF2-40B4-BE49-F238E27FC236}">
                <a16:creationId xmlns="" xmlns:a16="http://schemas.microsoft.com/office/drawing/2014/main" id="{AC674BC1-A432-98F5-42DA-0F6D6D3BF7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786" y="1592009"/>
            <a:ext cx="5808406" cy="458495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 xmlns:a16="http://schemas.microsoft.com/office/drawing/2014/main" id="{94A3F5E2-542D-9AA9-7E1D-863099D7C2C9}"/>
              </a:ext>
            </a:extLst>
          </p:cNvPr>
          <p:cNvSpPr txBox="1"/>
          <p:nvPr/>
        </p:nvSpPr>
        <p:spPr>
          <a:xfrm>
            <a:off x="6437056" y="3422820"/>
            <a:ext cx="2240414" cy="3139321"/>
          </a:xfrm>
          <a:prstGeom prst="rect">
            <a:avLst/>
          </a:prstGeom>
          <a:noFill/>
        </p:spPr>
        <p:txBody>
          <a:bodyPr wrap="square" rtlCol="0">
            <a:spAutoFit/>
          </a:bodyPr>
          <a:lstStyle/>
          <a:p>
            <a:r>
              <a:rPr lang="en-US" dirty="0"/>
              <a:t>n : User-defined scalar, set to n= 100 in this example, but in the original paper n = 10000</a:t>
            </a:r>
          </a:p>
          <a:p>
            <a:endParaRPr lang="en-US" dirty="0"/>
          </a:p>
          <a:p>
            <a:r>
              <a:rPr lang="en-US" dirty="0" err="1"/>
              <a:t>i</a:t>
            </a:r>
            <a:r>
              <a:rPr lang="en-US" dirty="0"/>
              <a:t> – used to map column indices, 0 &lt;= </a:t>
            </a:r>
            <a:r>
              <a:rPr lang="en-US" dirty="0" err="1"/>
              <a:t>i</a:t>
            </a:r>
            <a:r>
              <a:rPr lang="en-US" dirty="0"/>
              <a:t> &lt; d/2, a single </a:t>
            </a:r>
            <a:r>
              <a:rPr lang="en-US" dirty="0" smtClean="0"/>
              <a:t>value </a:t>
            </a:r>
            <a:r>
              <a:rPr lang="en-US" dirty="0"/>
              <a:t>of </a:t>
            </a:r>
            <a:r>
              <a:rPr lang="en-US" dirty="0" err="1"/>
              <a:t>i</a:t>
            </a:r>
            <a:r>
              <a:rPr lang="en-US" dirty="0"/>
              <a:t> maps both </a:t>
            </a:r>
            <a:r>
              <a:rPr lang="en-US" dirty="0" smtClean="0"/>
              <a:t>sine </a:t>
            </a:r>
            <a:r>
              <a:rPr lang="en-US" dirty="0"/>
              <a:t>and cosine</a:t>
            </a:r>
          </a:p>
        </p:txBody>
      </p:sp>
      <p:pic>
        <p:nvPicPr>
          <p:cNvPr id="10" name="Picture 9">
            <a:extLst>
              <a:ext uri="{FF2B5EF4-FFF2-40B4-BE49-F238E27FC236}">
                <a16:creationId xmlns="" xmlns:a16="http://schemas.microsoft.com/office/drawing/2014/main" id="{70AEDA74-D23F-4DAD-98B5-4DA56C11B994}"/>
              </a:ext>
            </a:extLst>
          </p:cNvPr>
          <p:cNvPicPr>
            <a:picLocks noChangeAspect="1"/>
          </p:cNvPicPr>
          <p:nvPr/>
        </p:nvPicPr>
        <p:blipFill>
          <a:blip r:embed="rId4"/>
          <a:stretch>
            <a:fillRect/>
          </a:stretch>
        </p:blipFill>
        <p:spPr>
          <a:xfrm>
            <a:off x="6944733" y="2132856"/>
            <a:ext cx="1011643" cy="548688"/>
          </a:xfrm>
          <a:prstGeom prst="rect">
            <a:avLst/>
          </a:prstGeom>
        </p:spPr>
      </p:pic>
      <p:pic>
        <p:nvPicPr>
          <p:cNvPr id="12" name="Picture 11">
            <a:extLst>
              <a:ext uri="{FF2B5EF4-FFF2-40B4-BE49-F238E27FC236}">
                <a16:creationId xmlns="" xmlns:a16="http://schemas.microsoft.com/office/drawing/2014/main" id="{37048A02-70F0-5CCB-2AFE-4A3C14415B2D}"/>
              </a:ext>
            </a:extLst>
          </p:cNvPr>
          <p:cNvPicPr>
            <a:picLocks noChangeAspect="1"/>
          </p:cNvPicPr>
          <p:nvPr/>
        </p:nvPicPr>
        <p:blipFill>
          <a:blip r:embed="rId5"/>
          <a:stretch>
            <a:fillRect/>
          </a:stretch>
        </p:blipFill>
        <p:spPr>
          <a:xfrm>
            <a:off x="8104906" y="2336872"/>
            <a:ext cx="571550" cy="304826"/>
          </a:xfrm>
          <a:prstGeom prst="rect">
            <a:avLst/>
          </a:prstGeom>
        </p:spPr>
      </p:pic>
    </p:spTree>
    <p:extLst>
      <p:ext uri="{BB962C8B-B14F-4D97-AF65-F5344CB8AC3E}">
        <p14:creationId xmlns:p14="http://schemas.microsoft.com/office/powerpoint/2010/main" val="29102687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D7A59B6-23CC-5F3A-9080-2D639780F44E}"/>
              </a:ext>
            </a:extLst>
          </p:cNvPr>
          <p:cNvSpPr>
            <a:spLocks noGrp="1"/>
          </p:cNvSpPr>
          <p:nvPr>
            <p:ph type="title"/>
          </p:nvPr>
        </p:nvSpPr>
        <p:spPr/>
        <p:txBody>
          <a:bodyPr/>
          <a:lstStyle/>
          <a:p>
            <a:r>
              <a:rPr lang="en-US"/>
              <a:t>Position encodings</a:t>
            </a:r>
          </a:p>
        </p:txBody>
      </p:sp>
      <p:sp>
        <p:nvSpPr>
          <p:cNvPr id="4" name="AutoShape 2" descr="{\textstyle k{=}{\frac {\omega }{v}}{=}{\frac {2\pi f}{v}}{=}{\frac {2\pi }{\lambda }}}">
            <a:extLst>
              <a:ext uri="{FF2B5EF4-FFF2-40B4-BE49-F238E27FC236}">
                <a16:creationId xmlns="" xmlns:a16="http://schemas.microsoft.com/office/drawing/2014/main" id="{B5868F48-0FAF-8587-C97F-E795FE43B3A1}"/>
              </a:ext>
            </a:extLst>
          </p:cNvPr>
          <p:cNvSpPr>
            <a:spLocks noChangeAspect="1" noChangeArrowheads="1"/>
          </p:cNvSpPr>
          <p:nvPr/>
        </p:nvSpPr>
        <p:spPr bwMode="auto">
          <a:xfrm>
            <a:off x="4457700" y="3276600"/>
            <a:ext cx="2286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Content Placeholder 11">
            <a:extLst>
              <a:ext uri="{FF2B5EF4-FFF2-40B4-BE49-F238E27FC236}">
                <a16:creationId xmlns="" xmlns:a16="http://schemas.microsoft.com/office/drawing/2014/main" id="{6E2B3A58-E2FE-F8A3-06C2-BDD255904435}"/>
              </a:ext>
            </a:extLst>
          </p:cNvPr>
          <p:cNvSpPr>
            <a:spLocks noGrp="1"/>
          </p:cNvSpPr>
          <p:nvPr>
            <p:ph idx="1"/>
          </p:nvPr>
        </p:nvSpPr>
        <p:spPr/>
        <p:txBody>
          <a:bodyPr>
            <a:normAutofit fontScale="92500" lnSpcReduction="20000"/>
          </a:bodyPr>
          <a:lstStyle/>
          <a:p>
            <a:pPr algn="l" fontAlgn="base"/>
            <a:r>
              <a:rPr lang="en-US" b="0" i="0" dirty="0">
                <a:effectLst/>
                <a:latin typeface="Helvetica Neue"/>
              </a:rPr>
              <a:t>The sine and cosine functions have values in [-1, 1], which keeps the values of the positional encoding matrix in a normalized range.</a:t>
            </a:r>
          </a:p>
          <a:p>
            <a:pPr algn="l" fontAlgn="base"/>
            <a:r>
              <a:rPr lang="en-US" b="0" i="0" dirty="0">
                <a:effectLst/>
                <a:latin typeface="Helvetica Neue"/>
              </a:rPr>
              <a:t>As the sinusoid for each position is different, you have a unique way of encoding each position.</a:t>
            </a:r>
          </a:p>
          <a:p>
            <a:pPr algn="l" fontAlgn="base"/>
            <a:r>
              <a:rPr lang="en-US" b="0" i="0" dirty="0">
                <a:effectLst/>
                <a:latin typeface="Helvetica Neue"/>
              </a:rPr>
              <a:t>You have a way of measuring or quantifying the similarity between different positions, hence enabling you to encode the relative positions of words.</a:t>
            </a:r>
          </a:p>
          <a:p>
            <a:endParaRPr lang="en-US" dirty="0"/>
          </a:p>
        </p:txBody>
      </p:sp>
    </p:spTree>
    <p:extLst>
      <p:ext uri="{BB962C8B-B14F-4D97-AF65-F5344CB8AC3E}">
        <p14:creationId xmlns:p14="http://schemas.microsoft.com/office/powerpoint/2010/main" val="1147142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Simple transformer for sentiment analysis</a:t>
            </a:r>
          </a:p>
        </p:txBody>
      </p:sp>
      <p:sp>
        <p:nvSpPr>
          <p:cNvPr id="4" name="AutoShape 2" descr="http://peterbloem.nl/files/transformers/classifier.sv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AutoShape 4" descr="http://peterbloem.nl/files/transformers/classifier.sv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22533"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151" y="1628800"/>
            <a:ext cx="8982075" cy="3838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45221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A879F53D-94FC-7A66-5F3D-0A1A54C4182C}"/>
              </a:ext>
            </a:extLst>
          </p:cNvPr>
          <p:cNvSpPr>
            <a:spLocks noGrp="1"/>
          </p:cNvSpPr>
          <p:nvPr>
            <p:ph type="title"/>
          </p:nvPr>
        </p:nvSpPr>
        <p:spPr/>
        <p:txBody>
          <a:bodyPr/>
          <a:lstStyle/>
          <a:p>
            <a:r>
              <a:rPr lang="en-US"/>
              <a:t>Self attention</a:t>
            </a:r>
          </a:p>
        </p:txBody>
      </p:sp>
      <p:sp>
        <p:nvSpPr>
          <p:cNvPr id="6" name="Rectangle 5">
            <a:extLst>
              <a:ext uri="{FF2B5EF4-FFF2-40B4-BE49-F238E27FC236}">
                <a16:creationId xmlns="" xmlns:a16="http://schemas.microsoft.com/office/drawing/2014/main" id="{E94C56B3-CACE-1A9D-3CAD-FBE1692E691F}"/>
              </a:ext>
            </a:extLst>
          </p:cNvPr>
          <p:cNvSpPr/>
          <p:nvPr/>
        </p:nvSpPr>
        <p:spPr>
          <a:xfrm>
            <a:off x="2448473" y="2029714"/>
            <a:ext cx="271463" cy="7334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7" name="Rectangle 6">
            <a:extLst>
              <a:ext uri="{FF2B5EF4-FFF2-40B4-BE49-F238E27FC236}">
                <a16:creationId xmlns="" xmlns:a16="http://schemas.microsoft.com/office/drawing/2014/main" id="{0BE5C4DC-D7E2-1A75-61FC-AF6598DFA31A}"/>
              </a:ext>
            </a:extLst>
          </p:cNvPr>
          <p:cNvSpPr/>
          <p:nvPr/>
        </p:nvSpPr>
        <p:spPr>
          <a:xfrm>
            <a:off x="1269255" y="2029714"/>
            <a:ext cx="271463" cy="7334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8" name="Rectangle 7">
            <a:extLst>
              <a:ext uri="{FF2B5EF4-FFF2-40B4-BE49-F238E27FC236}">
                <a16:creationId xmlns="" xmlns:a16="http://schemas.microsoft.com/office/drawing/2014/main" id="{C3A47D0A-4EBF-F624-FE74-EA744A0D47B9}"/>
              </a:ext>
            </a:extLst>
          </p:cNvPr>
          <p:cNvSpPr/>
          <p:nvPr/>
        </p:nvSpPr>
        <p:spPr>
          <a:xfrm>
            <a:off x="1662328" y="2029714"/>
            <a:ext cx="271463" cy="7334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9" name="Rectangle 8">
            <a:extLst>
              <a:ext uri="{FF2B5EF4-FFF2-40B4-BE49-F238E27FC236}">
                <a16:creationId xmlns="" xmlns:a16="http://schemas.microsoft.com/office/drawing/2014/main" id="{516A3977-4D6D-B840-1C24-1F6876569EBA}"/>
              </a:ext>
            </a:extLst>
          </p:cNvPr>
          <p:cNvSpPr/>
          <p:nvPr/>
        </p:nvSpPr>
        <p:spPr>
          <a:xfrm>
            <a:off x="2055400" y="2029714"/>
            <a:ext cx="271463" cy="7334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0" name="Rectangle 9">
            <a:extLst>
              <a:ext uri="{FF2B5EF4-FFF2-40B4-BE49-F238E27FC236}">
                <a16:creationId xmlns="" xmlns:a16="http://schemas.microsoft.com/office/drawing/2014/main" id="{5997120B-7E41-A241-BDD6-B47718A51C11}"/>
              </a:ext>
            </a:extLst>
          </p:cNvPr>
          <p:cNvSpPr/>
          <p:nvPr/>
        </p:nvSpPr>
        <p:spPr>
          <a:xfrm>
            <a:off x="2841546" y="2029714"/>
            <a:ext cx="271463" cy="7334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1" name="Rectangle 10">
            <a:extLst>
              <a:ext uri="{FF2B5EF4-FFF2-40B4-BE49-F238E27FC236}">
                <a16:creationId xmlns="" xmlns:a16="http://schemas.microsoft.com/office/drawing/2014/main" id="{43C5F917-BCA0-2FA3-E624-4B765FCF15F0}"/>
              </a:ext>
            </a:extLst>
          </p:cNvPr>
          <p:cNvSpPr/>
          <p:nvPr/>
        </p:nvSpPr>
        <p:spPr>
          <a:xfrm>
            <a:off x="3234619" y="2029714"/>
            <a:ext cx="271463" cy="7334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2" name="Rectangle 11">
            <a:extLst>
              <a:ext uri="{FF2B5EF4-FFF2-40B4-BE49-F238E27FC236}">
                <a16:creationId xmlns="" xmlns:a16="http://schemas.microsoft.com/office/drawing/2014/main" id="{8EE7E9BE-90E4-75DA-764B-862D631AD11E}"/>
              </a:ext>
            </a:extLst>
          </p:cNvPr>
          <p:cNvSpPr/>
          <p:nvPr/>
        </p:nvSpPr>
        <p:spPr>
          <a:xfrm>
            <a:off x="3627691" y="2029714"/>
            <a:ext cx="271463" cy="7334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3" name="Rectangle 12">
            <a:extLst>
              <a:ext uri="{FF2B5EF4-FFF2-40B4-BE49-F238E27FC236}">
                <a16:creationId xmlns="" xmlns:a16="http://schemas.microsoft.com/office/drawing/2014/main" id="{6F8CF9A2-A702-3173-24F7-917C48150E56}"/>
              </a:ext>
            </a:extLst>
          </p:cNvPr>
          <p:cNvSpPr/>
          <p:nvPr/>
        </p:nvSpPr>
        <p:spPr>
          <a:xfrm>
            <a:off x="4020766" y="2029714"/>
            <a:ext cx="271463" cy="7334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4" name="Rectangle 13">
            <a:extLst>
              <a:ext uri="{FF2B5EF4-FFF2-40B4-BE49-F238E27FC236}">
                <a16:creationId xmlns="" xmlns:a16="http://schemas.microsoft.com/office/drawing/2014/main" id="{68841707-5313-83FA-1281-4FB696CA18D7}"/>
              </a:ext>
            </a:extLst>
          </p:cNvPr>
          <p:cNvSpPr/>
          <p:nvPr/>
        </p:nvSpPr>
        <p:spPr>
          <a:xfrm>
            <a:off x="2448473" y="4990632"/>
            <a:ext cx="271463" cy="73342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5" name="Rectangle 14">
            <a:extLst>
              <a:ext uri="{FF2B5EF4-FFF2-40B4-BE49-F238E27FC236}">
                <a16:creationId xmlns="" xmlns:a16="http://schemas.microsoft.com/office/drawing/2014/main" id="{B0D1EB38-AE94-7703-F5F9-8DFA1DA2BDD8}"/>
              </a:ext>
            </a:extLst>
          </p:cNvPr>
          <p:cNvSpPr/>
          <p:nvPr/>
        </p:nvSpPr>
        <p:spPr>
          <a:xfrm>
            <a:off x="1269255" y="4990632"/>
            <a:ext cx="271463" cy="73342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6" name="Rectangle 15">
            <a:extLst>
              <a:ext uri="{FF2B5EF4-FFF2-40B4-BE49-F238E27FC236}">
                <a16:creationId xmlns="" xmlns:a16="http://schemas.microsoft.com/office/drawing/2014/main" id="{6D6A5604-1D1C-673C-EFE5-B2B3F41F991E}"/>
              </a:ext>
            </a:extLst>
          </p:cNvPr>
          <p:cNvSpPr/>
          <p:nvPr/>
        </p:nvSpPr>
        <p:spPr>
          <a:xfrm>
            <a:off x="1662328" y="4990632"/>
            <a:ext cx="271463" cy="73342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7" name="Rectangle 16">
            <a:extLst>
              <a:ext uri="{FF2B5EF4-FFF2-40B4-BE49-F238E27FC236}">
                <a16:creationId xmlns="" xmlns:a16="http://schemas.microsoft.com/office/drawing/2014/main" id="{8E203889-B5A0-FF6E-5829-FDA312F2392F}"/>
              </a:ext>
            </a:extLst>
          </p:cNvPr>
          <p:cNvSpPr/>
          <p:nvPr/>
        </p:nvSpPr>
        <p:spPr>
          <a:xfrm>
            <a:off x="2055400" y="4990632"/>
            <a:ext cx="271463" cy="73342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8" name="Rectangle 17">
            <a:extLst>
              <a:ext uri="{FF2B5EF4-FFF2-40B4-BE49-F238E27FC236}">
                <a16:creationId xmlns="" xmlns:a16="http://schemas.microsoft.com/office/drawing/2014/main" id="{48F23C04-0F9B-43F0-EFB6-7E42AC2EC29B}"/>
              </a:ext>
            </a:extLst>
          </p:cNvPr>
          <p:cNvSpPr/>
          <p:nvPr/>
        </p:nvSpPr>
        <p:spPr>
          <a:xfrm>
            <a:off x="2841546" y="4990632"/>
            <a:ext cx="271463" cy="73342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9" name="Rectangle 18">
            <a:extLst>
              <a:ext uri="{FF2B5EF4-FFF2-40B4-BE49-F238E27FC236}">
                <a16:creationId xmlns="" xmlns:a16="http://schemas.microsoft.com/office/drawing/2014/main" id="{BDDACF28-E9B6-1F74-13D7-D2323022AB26}"/>
              </a:ext>
            </a:extLst>
          </p:cNvPr>
          <p:cNvSpPr/>
          <p:nvPr/>
        </p:nvSpPr>
        <p:spPr>
          <a:xfrm>
            <a:off x="3234619" y="4990632"/>
            <a:ext cx="271463" cy="73342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0" name="Rectangle 19">
            <a:extLst>
              <a:ext uri="{FF2B5EF4-FFF2-40B4-BE49-F238E27FC236}">
                <a16:creationId xmlns="" xmlns:a16="http://schemas.microsoft.com/office/drawing/2014/main" id="{48780281-8DD5-7DBF-56A8-25170C4D567B}"/>
              </a:ext>
            </a:extLst>
          </p:cNvPr>
          <p:cNvSpPr/>
          <p:nvPr/>
        </p:nvSpPr>
        <p:spPr>
          <a:xfrm>
            <a:off x="3627691" y="4990632"/>
            <a:ext cx="271463" cy="73342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1" name="Rectangle 20">
            <a:extLst>
              <a:ext uri="{FF2B5EF4-FFF2-40B4-BE49-F238E27FC236}">
                <a16:creationId xmlns="" xmlns:a16="http://schemas.microsoft.com/office/drawing/2014/main" id="{09FBF4C2-20F9-A39F-1C45-6B3F0F728F10}"/>
              </a:ext>
            </a:extLst>
          </p:cNvPr>
          <p:cNvSpPr/>
          <p:nvPr/>
        </p:nvSpPr>
        <p:spPr>
          <a:xfrm>
            <a:off x="4020766" y="4990632"/>
            <a:ext cx="271463" cy="73342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2" name="Rectangle 21">
            <a:extLst>
              <a:ext uri="{FF2B5EF4-FFF2-40B4-BE49-F238E27FC236}">
                <a16:creationId xmlns="" xmlns:a16="http://schemas.microsoft.com/office/drawing/2014/main" id="{6475F8B5-43C7-1CA0-E164-987AFE7D028E}"/>
              </a:ext>
            </a:extLst>
          </p:cNvPr>
          <p:cNvSpPr/>
          <p:nvPr/>
        </p:nvSpPr>
        <p:spPr>
          <a:xfrm>
            <a:off x="1269256" y="3125755"/>
            <a:ext cx="3022973" cy="1530221"/>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Self attention</a:t>
            </a:r>
          </a:p>
        </p:txBody>
      </p:sp>
      <p:sp>
        <p:nvSpPr>
          <p:cNvPr id="23" name="TextBox 22">
            <a:extLst>
              <a:ext uri="{FF2B5EF4-FFF2-40B4-BE49-F238E27FC236}">
                <a16:creationId xmlns="" xmlns:a16="http://schemas.microsoft.com/office/drawing/2014/main" id="{9CC8FD0C-C70A-D903-06FC-38CD59767F04}"/>
              </a:ext>
            </a:extLst>
          </p:cNvPr>
          <p:cNvSpPr txBox="1"/>
          <p:nvPr/>
        </p:nvSpPr>
        <p:spPr>
          <a:xfrm>
            <a:off x="1239913" y="6091043"/>
            <a:ext cx="401072" cy="369332"/>
          </a:xfrm>
          <a:prstGeom prst="rect">
            <a:avLst/>
          </a:prstGeom>
          <a:noFill/>
        </p:spPr>
        <p:txBody>
          <a:bodyPr wrap="none" rtlCol="0">
            <a:spAutoFit/>
          </a:bodyPr>
          <a:lstStyle/>
          <a:p>
            <a:r>
              <a:rPr lang="en-US" dirty="0"/>
              <a:t>x1</a:t>
            </a:r>
          </a:p>
        </p:txBody>
      </p:sp>
      <p:sp>
        <p:nvSpPr>
          <p:cNvPr id="24" name="TextBox 23">
            <a:extLst>
              <a:ext uri="{FF2B5EF4-FFF2-40B4-BE49-F238E27FC236}">
                <a16:creationId xmlns="" xmlns:a16="http://schemas.microsoft.com/office/drawing/2014/main" id="{B4CA44E7-3003-024C-B948-C31AFD174FDD}"/>
              </a:ext>
            </a:extLst>
          </p:cNvPr>
          <p:cNvSpPr txBox="1"/>
          <p:nvPr/>
        </p:nvSpPr>
        <p:spPr>
          <a:xfrm>
            <a:off x="1596230" y="6072382"/>
            <a:ext cx="401072" cy="369332"/>
          </a:xfrm>
          <a:prstGeom prst="rect">
            <a:avLst/>
          </a:prstGeom>
          <a:noFill/>
        </p:spPr>
        <p:txBody>
          <a:bodyPr wrap="none" rtlCol="0">
            <a:spAutoFit/>
          </a:bodyPr>
          <a:lstStyle/>
          <a:p>
            <a:r>
              <a:rPr lang="en-US"/>
              <a:t>x2</a:t>
            </a:r>
          </a:p>
        </p:txBody>
      </p:sp>
      <p:sp>
        <p:nvSpPr>
          <p:cNvPr id="26" name="TextBox 25">
            <a:extLst>
              <a:ext uri="{FF2B5EF4-FFF2-40B4-BE49-F238E27FC236}">
                <a16:creationId xmlns="" xmlns:a16="http://schemas.microsoft.com/office/drawing/2014/main" id="{084F1A5D-D56E-8FAD-7B7A-51ABE74AB420}"/>
              </a:ext>
            </a:extLst>
          </p:cNvPr>
          <p:cNvSpPr txBox="1"/>
          <p:nvPr/>
        </p:nvSpPr>
        <p:spPr>
          <a:xfrm>
            <a:off x="1996718" y="6072382"/>
            <a:ext cx="401072" cy="369332"/>
          </a:xfrm>
          <a:prstGeom prst="rect">
            <a:avLst/>
          </a:prstGeom>
          <a:noFill/>
        </p:spPr>
        <p:txBody>
          <a:bodyPr wrap="none" rtlCol="0">
            <a:spAutoFit/>
          </a:bodyPr>
          <a:lstStyle/>
          <a:p>
            <a:r>
              <a:rPr lang="en-US"/>
              <a:t>x3</a:t>
            </a:r>
          </a:p>
        </p:txBody>
      </p:sp>
      <p:sp>
        <p:nvSpPr>
          <p:cNvPr id="28" name="TextBox 27">
            <a:extLst>
              <a:ext uri="{FF2B5EF4-FFF2-40B4-BE49-F238E27FC236}">
                <a16:creationId xmlns="" xmlns:a16="http://schemas.microsoft.com/office/drawing/2014/main" id="{1544F455-148D-BD0C-6CAE-DB7E59F8FCB7}"/>
              </a:ext>
            </a:extLst>
          </p:cNvPr>
          <p:cNvSpPr txBox="1"/>
          <p:nvPr/>
        </p:nvSpPr>
        <p:spPr>
          <a:xfrm>
            <a:off x="2419132" y="6064249"/>
            <a:ext cx="401072" cy="369332"/>
          </a:xfrm>
          <a:prstGeom prst="rect">
            <a:avLst/>
          </a:prstGeom>
          <a:noFill/>
        </p:spPr>
        <p:txBody>
          <a:bodyPr wrap="none" rtlCol="0">
            <a:spAutoFit/>
          </a:bodyPr>
          <a:lstStyle/>
          <a:p>
            <a:r>
              <a:rPr lang="en-US"/>
              <a:t>x4</a:t>
            </a:r>
          </a:p>
        </p:txBody>
      </p:sp>
      <p:sp>
        <p:nvSpPr>
          <p:cNvPr id="29" name="TextBox 28">
            <a:extLst>
              <a:ext uri="{FF2B5EF4-FFF2-40B4-BE49-F238E27FC236}">
                <a16:creationId xmlns="" xmlns:a16="http://schemas.microsoft.com/office/drawing/2014/main" id="{B53B485F-CE38-2BF9-8BFB-24836573C693}"/>
              </a:ext>
            </a:extLst>
          </p:cNvPr>
          <p:cNvSpPr txBox="1"/>
          <p:nvPr/>
        </p:nvSpPr>
        <p:spPr>
          <a:xfrm>
            <a:off x="2812205" y="6037455"/>
            <a:ext cx="401072" cy="369332"/>
          </a:xfrm>
          <a:prstGeom prst="rect">
            <a:avLst/>
          </a:prstGeom>
          <a:noFill/>
        </p:spPr>
        <p:txBody>
          <a:bodyPr wrap="none" rtlCol="0">
            <a:spAutoFit/>
          </a:bodyPr>
          <a:lstStyle/>
          <a:p>
            <a:r>
              <a:rPr lang="en-US"/>
              <a:t>x5</a:t>
            </a:r>
          </a:p>
        </p:txBody>
      </p:sp>
      <p:sp>
        <p:nvSpPr>
          <p:cNvPr id="30" name="TextBox 29">
            <a:extLst>
              <a:ext uri="{FF2B5EF4-FFF2-40B4-BE49-F238E27FC236}">
                <a16:creationId xmlns="" xmlns:a16="http://schemas.microsoft.com/office/drawing/2014/main" id="{E0234D81-DDCC-74F4-91EE-DEBD0C9B3DA8}"/>
              </a:ext>
            </a:extLst>
          </p:cNvPr>
          <p:cNvSpPr txBox="1"/>
          <p:nvPr/>
        </p:nvSpPr>
        <p:spPr>
          <a:xfrm>
            <a:off x="3205277" y="6037455"/>
            <a:ext cx="401072" cy="369332"/>
          </a:xfrm>
          <a:prstGeom prst="rect">
            <a:avLst/>
          </a:prstGeom>
          <a:noFill/>
        </p:spPr>
        <p:txBody>
          <a:bodyPr wrap="none" rtlCol="0">
            <a:spAutoFit/>
          </a:bodyPr>
          <a:lstStyle/>
          <a:p>
            <a:r>
              <a:rPr lang="en-US"/>
              <a:t>x6</a:t>
            </a:r>
          </a:p>
        </p:txBody>
      </p:sp>
      <p:sp>
        <p:nvSpPr>
          <p:cNvPr id="31" name="TextBox 30">
            <a:extLst>
              <a:ext uri="{FF2B5EF4-FFF2-40B4-BE49-F238E27FC236}">
                <a16:creationId xmlns="" xmlns:a16="http://schemas.microsoft.com/office/drawing/2014/main" id="{DB8EEB1D-76C0-C8BB-97BD-B70E3A85BDB1}"/>
              </a:ext>
            </a:extLst>
          </p:cNvPr>
          <p:cNvSpPr txBox="1"/>
          <p:nvPr/>
        </p:nvSpPr>
        <p:spPr>
          <a:xfrm>
            <a:off x="3569009" y="6037455"/>
            <a:ext cx="401072" cy="369332"/>
          </a:xfrm>
          <a:prstGeom prst="rect">
            <a:avLst/>
          </a:prstGeom>
          <a:noFill/>
        </p:spPr>
        <p:txBody>
          <a:bodyPr wrap="none" rtlCol="0">
            <a:spAutoFit/>
          </a:bodyPr>
          <a:lstStyle/>
          <a:p>
            <a:r>
              <a:rPr lang="en-US"/>
              <a:t>x7</a:t>
            </a:r>
          </a:p>
        </p:txBody>
      </p:sp>
      <p:sp>
        <p:nvSpPr>
          <p:cNvPr id="32" name="TextBox 31">
            <a:extLst>
              <a:ext uri="{FF2B5EF4-FFF2-40B4-BE49-F238E27FC236}">
                <a16:creationId xmlns="" xmlns:a16="http://schemas.microsoft.com/office/drawing/2014/main" id="{B3DC8FB5-19DA-BE20-9F5C-97A4AE52C5C5}"/>
              </a:ext>
            </a:extLst>
          </p:cNvPr>
          <p:cNvSpPr txBox="1"/>
          <p:nvPr/>
        </p:nvSpPr>
        <p:spPr>
          <a:xfrm>
            <a:off x="3976754" y="6037455"/>
            <a:ext cx="401072" cy="369332"/>
          </a:xfrm>
          <a:prstGeom prst="rect">
            <a:avLst/>
          </a:prstGeom>
          <a:noFill/>
        </p:spPr>
        <p:txBody>
          <a:bodyPr wrap="none" rtlCol="0">
            <a:spAutoFit/>
          </a:bodyPr>
          <a:lstStyle/>
          <a:p>
            <a:r>
              <a:rPr lang="en-US"/>
              <a:t>x8</a:t>
            </a:r>
          </a:p>
        </p:txBody>
      </p:sp>
      <p:sp>
        <p:nvSpPr>
          <p:cNvPr id="49" name="TextBox 48">
            <a:extLst>
              <a:ext uri="{FF2B5EF4-FFF2-40B4-BE49-F238E27FC236}">
                <a16:creationId xmlns="" xmlns:a16="http://schemas.microsoft.com/office/drawing/2014/main" id="{0849BD6B-EAF2-DDD5-128C-9D295306C4DF}"/>
              </a:ext>
            </a:extLst>
          </p:cNvPr>
          <p:cNvSpPr txBox="1"/>
          <p:nvPr/>
        </p:nvSpPr>
        <p:spPr>
          <a:xfrm>
            <a:off x="1249265" y="1468755"/>
            <a:ext cx="405880" cy="369332"/>
          </a:xfrm>
          <a:prstGeom prst="rect">
            <a:avLst/>
          </a:prstGeom>
          <a:noFill/>
        </p:spPr>
        <p:txBody>
          <a:bodyPr wrap="none" rtlCol="0">
            <a:spAutoFit/>
          </a:bodyPr>
          <a:lstStyle/>
          <a:p>
            <a:r>
              <a:rPr lang="en-US" dirty="0"/>
              <a:t>y1</a:t>
            </a:r>
          </a:p>
        </p:txBody>
      </p:sp>
      <p:sp>
        <p:nvSpPr>
          <p:cNvPr id="50" name="TextBox 49">
            <a:extLst>
              <a:ext uri="{FF2B5EF4-FFF2-40B4-BE49-F238E27FC236}">
                <a16:creationId xmlns="" xmlns:a16="http://schemas.microsoft.com/office/drawing/2014/main" id="{2AB2F109-87CC-DA95-4DB5-1ABCE29BDA18}"/>
              </a:ext>
            </a:extLst>
          </p:cNvPr>
          <p:cNvSpPr txBox="1"/>
          <p:nvPr/>
        </p:nvSpPr>
        <p:spPr>
          <a:xfrm>
            <a:off x="1605582" y="1450094"/>
            <a:ext cx="405880" cy="369332"/>
          </a:xfrm>
          <a:prstGeom prst="rect">
            <a:avLst/>
          </a:prstGeom>
          <a:noFill/>
        </p:spPr>
        <p:txBody>
          <a:bodyPr wrap="none" rtlCol="0">
            <a:spAutoFit/>
          </a:bodyPr>
          <a:lstStyle/>
          <a:p>
            <a:r>
              <a:rPr lang="en-US" dirty="0"/>
              <a:t>y2</a:t>
            </a:r>
          </a:p>
        </p:txBody>
      </p:sp>
      <p:sp>
        <p:nvSpPr>
          <p:cNvPr id="51" name="TextBox 50">
            <a:extLst>
              <a:ext uri="{FF2B5EF4-FFF2-40B4-BE49-F238E27FC236}">
                <a16:creationId xmlns="" xmlns:a16="http://schemas.microsoft.com/office/drawing/2014/main" id="{0391A599-1B4C-8908-2588-C3887D5D2618}"/>
              </a:ext>
            </a:extLst>
          </p:cNvPr>
          <p:cNvSpPr txBox="1"/>
          <p:nvPr/>
        </p:nvSpPr>
        <p:spPr>
          <a:xfrm>
            <a:off x="2006069" y="1450094"/>
            <a:ext cx="405880" cy="369332"/>
          </a:xfrm>
          <a:prstGeom prst="rect">
            <a:avLst/>
          </a:prstGeom>
          <a:noFill/>
        </p:spPr>
        <p:txBody>
          <a:bodyPr wrap="none" rtlCol="0">
            <a:spAutoFit/>
          </a:bodyPr>
          <a:lstStyle/>
          <a:p>
            <a:r>
              <a:rPr lang="en-US" dirty="0"/>
              <a:t>y3</a:t>
            </a:r>
          </a:p>
        </p:txBody>
      </p:sp>
      <p:sp>
        <p:nvSpPr>
          <p:cNvPr id="52" name="TextBox 51">
            <a:extLst>
              <a:ext uri="{FF2B5EF4-FFF2-40B4-BE49-F238E27FC236}">
                <a16:creationId xmlns="" xmlns:a16="http://schemas.microsoft.com/office/drawing/2014/main" id="{30FCE937-F179-0431-E07D-955A32C157BD}"/>
              </a:ext>
            </a:extLst>
          </p:cNvPr>
          <p:cNvSpPr txBox="1"/>
          <p:nvPr/>
        </p:nvSpPr>
        <p:spPr>
          <a:xfrm>
            <a:off x="2428484" y="1441961"/>
            <a:ext cx="405880" cy="369332"/>
          </a:xfrm>
          <a:prstGeom prst="rect">
            <a:avLst/>
          </a:prstGeom>
          <a:noFill/>
        </p:spPr>
        <p:txBody>
          <a:bodyPr wrap="none" rtlCol="0">
            <a:spAutoFit/>
          </a:bodyPr>
          <a:lstStyle/>
          <a:p>
            <a:r>
              <a:rPr lang="en-US" dirty="0"/>
              <a:t>y4</a:t>
            </a:r>
          </a:p>
        </p:txBody>
      </p:sp>
      <p:sp>
        <p:nvSpPr>
          <p:cNvPr id="53" name="TextBox 52">
            <a:extLst>
              <a:ext uri="{FF2B5EF4-FFF2-40B4-BE49-F238E27FC236}">
                <a16:creationId xmlns="" xmlns:a16="http://schemas.microsoft.com/office/drawing/2014/main" id="{4F4F2D94-9EC3-7C29-96D1-44D3BB01B9FB}"/>
              </a:ext>
            </a:extLst>
          </p:cNvPr>
          <p:cNvSpPr txBox="1"/>
          <p:nvPr/>
        </p:nvSpPr>
        <p:spPr>
          <a:xfrm>
            <a:off x="2821556" y="1415167"/>
            <a:ext cx="405880" cy="369332"/>
          </a:xfrm>
          <a:prstGeom prst="rect">
            <a:avLst/>
          </a:prstGeom>
          <a:noFill/>
        </p:spPr>
        <p:txBody>
          <a:bodyPr wrap="none" rtlCol="0">
            <a:spAutoFit/>
          </a:bodyPr>
          <a:lstStyle/>
          <a:p>
            <a:r>
              <a:rPr lang="en-US" dirty="0"/>
              <a:t>y5</a:t>
            </a:r>
          </a:p>
        </p:txBody>
      </p:sp>
      <p:sp>
        <p:nvSpPr>
          <p:cNvPr id="54" name="TextBox 53">
            <a:extLst>
              <a:ext uri="{FF2B5EF4-FFF2-40B4-BE49-F238E27FC236}">
                <a16:creationId xmlns="" xmlns:a16="http://schemas.microsoft.com/office/drawing/2014/main" id="{201EF842-A00E-86DF-FFAC-00181EB5AF2D}"/>
              </a:ext>
            </a:extLst>
          </p:cNvPr>
          <p:cNvSpPr txBox="1"/>
          <p:nvPr/>
        </p:nvSpPr>
        <p:spPr>
          <a:xfrm>
            <a:off x="3214629" y="1415167"/>
            <a:ext cx="405880" cy="369332"/>
          </a:xfrm>
          <a:prstGeom prst="rect">
            <a:avLst/>
          </a:prstGeom>
          <a:noFill/>
        </p:spPr>
        <p:txBody>
          <a:bodyPr wrap="none" rtlCol="0">
            <a:spAutoFit/>
          </a:bodyPr>
          <a:lstStyle/>
          <a:p>
            <a:r>
              <a:rPr lang="en-US" dirty="0"/>
              <a:t>y6</a:t>
            </a:r>
          </a:p>
        </p:txBody>
      </p:sp>
      <p:sp>
        <p:nvSpPr>
          <p:cNvPr id="55" name="TextBox 54">
            <a:extLst>
              <a:ext uri="{FF2B5EF4-FFF2-40B4-BE49-F238E27FC236}">
                <a16:creationId xmlns="" xmlns:a16="http://schemas.microsoft.com/office/drawing/2014/main" id="{3EC8E896-EAE9-F5DB-5E21-D631B2144C65}"/>
              </a:ext>
            </a:extLst>
          </p:cNvPr>
          <p:cNvSpPr txBox="1"/>
          <p:nvPr/>
        </p:nvSpPr>
        <p:spPr>
          <a:xfrm>
            <a:off x="3578360" y="1415167"/>
            <a:ext cx="405880" cy="369332"/>
          </a:xfrm>
          <a:prstGeom prst="rect">
            <a:avLst/>
          </a:prstGeom>
          <a:noFill/>
        </p:spPr>
        <p:txBody>
          <a:bodyPr wrap="none" rtlCol="0">
            <a:spAutoFit/>
          </a:bodyPr>
          <a:lstStyle/>
          <a:p>
            <a:r>
              <a:rPr lang="en-US" dirty="0"/>
              <a:t>y7</a:t>
            </a:r>
          </a:p>
        </p:txBody>
      </p:sp>
      <p:sp>
        <p:nvSpPr>
          <p:cNvPr id="56" name="TextBox 55">
            <a:extLst>
              <a:ext uri="{FF2B5EF4-FFF2-40B4-BE49-F238E27FC236}">
                <a16:creationId xmlns="" xmlns:a16="http://schemas.microsoft.com/office/drawing/2014/main" id="{43476711-51E1-821C-EDE3-5F9054C6D0FE}"/>
              </a:ext>
            </a:extLst>
          </p:cNvPr>
          <p:cNvSpPr txBox="1"/>
          <p:nvPr/>
        </p:nvSpPr>
        <p:spPr>
          <a:xfrm>
            <a:off x="3986105" y="1415167"/>
            <a:ext cx="405880" cy="369332"/>
          </a:xfrm>
          <a:prstGeom prst="rect">
            <a:avLst/>
          </a:prstGeom>
          <a:noFill/>
        </p:spPr>
        <p:txBody>
          <a:bodyPr wrap="none" rtlCol="0">
            <a:spAutoFit/>
          </a:bodyPr>
          <a:lstStyle/>
          <a:p>
            <a:r>
              <a:rPr lang="en-US"/>
              <a:t>y8</a:t>
            </a:r>
          </a:p>
        </p:txBody>
      </p:sp>
      <mc:AlternateContent xmlns:mc="http://schemas.openxmlformats.org/markup-compatibility/2006" xmlns:a14="http://schemas.microsoft.com/office/drawing/2010/main">
        <mc:Choice Requires="a14">
          <p:sp>
            <p:nvSpPr>
              <p:cNvPr id="57" name="TextBox 56">
                <a:extLst>
                  <a:ext uri="{FF2B5EF4-FFF2-40B4-BE49-F238E27FC236}">
                    <a16:creationId xmlns="" xmlns:a16="http://schemas.microsoft.com/office/drawing/2014/main" id="{2F0EAB85-5BE8-CC51-B06B-EEAF830640B9}"/>
                  </a:ext>
                </a:extLst>
              </p:cNvPr>
              <p:cNvSpPr txBox="1"/>
              <p:nvPr/>
            </p:nvSpPr>
            <p:spPr>
              <a:xfrm>
                <a:off x="5004048" y="2549947"/>
                <a:ext cx="2327494" cy="70352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𝑖</m:t>
                          </m:r>
                        </m:sub>
                      </m:sSub>
                      <m:r>
                        <a:rPr lang="en-US" b="0" i="1" smtClean="0">
                          <a:latin typeface="Cambria Math" panose="02040503050406030204" pitchFamily="18" charset="0"/>
                        </a:rPr>
                        <m:t>=</m:t>
                      </m:r>
                      <m:nary>
                        <m:naryPr>
                          <m:chr m:val="∑"/>
                          <m:supHide m:val="on"/>
                          <m:ctrlPr>
                            <a:rPr lang="en-US" b="0" i="1" smtClean="0">
                              <a:latin typeface="Cambria Math"/>
                            </a:rPr>
                          </m:ctrlPr>
                        </m:naryPr>
                        <m:sub>
                          <m:r>
                            <a:rPr lang="en-US" b="0" i="1" smtClean="0">
                              <a:latin typeface="Cambria Math" panose="02040503050406030204" pitchFamily="18" charset="0"/>
                            </a:rPr>
                            <m:t>𝑗</m:t>
                          </m:r>
                        </m:sub>
                        <m:sup/>
                        <m:e>
                          <m:sSub>
                            <m:sSubPr>
                              <m:ctrlPr>
                                <a:rPr lang="en-US" b="0" i="1" smtClean="0">
                                  <a:latin typeface="Cambria Math"/>
                                </a:rPr>
                              </m:ctrlPr>
                            </m:sSubPr>
                            <m:e>
                              <m:sSub>
                                <m:sSubPr>
                                  <m:ctrlPr>
                                    <a:rPr lang="en-US" b="0" i="1" smtClean="0">
                                      <a:latin typeface="Cambria Math"/>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r>
                                <a:rPr lang="en-US" b="0" i="1" smtClean="0">
                                  <a:latin typeface="Cambria Math" panose="02040503050406030204" pitchFamily="18" charset="0"/>
                                </a:rPr>
                                <m:t>𝑤</m:t>
                              </m:r>
                            </m:e>
                            <m:sub>
                              <m:r>
                                <a:rPr lang="en-US" b="0" i="1" smtClean="0">
                                  <a:latin typeface="Cambria Math" panose="02040503050406030204" pitchFamily="18" charset="0"/>
                                </a:rPr>
                                <m:t>𝑖𝑗</m:t>
                              </m:r>
                            </m:sub>
                          </m:sSub>
                        </m:e>
                      </m:nary>
                    </m:oMath>
                  </m:oMathPara>
                </a14:m>
                <a:endParaRPr lang="en-US" dirty="0"/>
              </a:p>
            </p:txBody>
          </p:sp>
        </mc:Choice>
        <mc:Fallback xmlns="">
          <p:sp>
            <p:nvSpPr>
              <p:cNvPr id="57" name="TextBox 56">
                <a:extLst>
                  <a:ext uri="{FF2B5EF4-FFF2-40B4-BE49-F238E27FC236}">
                    <a16:creationId xmlns="" xmlns:a16="http://schemas.microsoft.com/office/drawing/2014/main" xmlns:a14="http://schemas.microsoft.com/office/drawing/2010/main" id="{2F0EAB85-5BE8-CC51-B06B-EEAF830640B9}"/>
                  </a:ext>
                </a:extLst>
              </p:cNvPr>
              <p:cNvSpPr txBox="1">
                <a:spLocks noRot="1" noChangeAspect="1" noMove="1" noResize="1" noEditPoints="1" noAdjustHandles="1" noChangeArrowheads="1" noChangeShapeType="1" noTextEdit="1"/>
              </p:cNvSpPr>
              <p:nvPr/>
            </p:nvSpPr>
            <p:spPr>
              <a:xfrm>
                <a:off x="5004048" y="2549947"/>
                <a:ext cx="2327494" cy="703526"/>
              </a:xfrm>
              <a:prstGeom prst="rect">
                <a:avLst/>
              </a:prstGeom>
              <a:blipFill rotWithShape="1">
                <a:blip r:embed="rId2"/>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60" name="TextBox 59">
                <a:extLst>
                  <a:ext uri="{FF2B5EF4-FFF2-40B4-BE49-F238E27FC236}">
                    <a16:creationId xmlns="" xmlns:a16="http://schemas.microsoft.com/office/drawing/2014/main" id="{7E1819D8-F346-6815-4B90-A8F5CCA2A458}"/>
                  </a:ext>
                </a:extLst>
              </p:cNvPr>
              <p:cNvSpPr txBox="1"/>
              <p:nvPr/>
            </p:nvSpPr>
            <p:spPr>
              <a:xfrm>
                <a:off x="3738359" y="3253473"/>
                <a:ext cx="4573166" cy="41575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a:rPr>
                          </m:ctrlPr>
                        </m:sSubSupPr>
                        <m:e>
                          <m:r>
                            <a:rPr lang="en-US" b="0" i="1" smtClean="0">
                              <a:latin typeface="Cambria Math" panose="02040503050406030204" pitchFamily="18" charset="0"/>
                            </a:rPr>
                            <m:t>𝑤</m:t>
                          </m:r>
                        </m:e>
                        <m:sub>
                          <m:r>
                            <a:rPr lang="en-US" b="0" i="1" smtClean="0">
                              <a:latin typeface="Cambria Math" panose="02040503050406030204" pitchFamily="18" charset="0"/>
                            </a:rPr>
                            <m:t>𝑖𝑗</m:t>
                          </m:r>
                        </m:sub>
                        <m:sup>
                          <m:r>
                            <a:rPr lang="en-US" b="0" i="1" smtClean="0">
                              <a:latin typeface="Cambria Math" panose="02040503050406030204" pitchFamily="18" charset="0"/>
                            </a:rPr>
                            <m:t>′</m:t>
                          </m:r>
                        </m:sup>
                      </m:sSubSup>
                      <m:r>
                        <a:rPr lang="en-US" b="0" i="1" smtClean="0">
                          <a:latin typeface="Cambria Math" panose="02040503050406030204" pitchFamily="18" charset="0"/>
                        </a:rPr>
                        <m:t>=</m:t>
                      </m:r>
                      <m:sSubSup>
                        <m:sSubSupPr>
                          <m:ctrlPr>
                            <a:rPr lang="en-US" b="0" i="1" smtClean="0">
                              <a:latin typeface="Cambria Math"/>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𝑖</m:t>
                          </m:r>
                        </m:sub>
                        <m:sup>
                          <m:r>
                            <a:rPr lang="en-US" b="0" i="1" smtClean="0">
                              <a:latin typeface="Cambria Math" panose="02040503050406030204" pitchFamily="18" charset="0"/>
                            </a:rPr>
                            <m:t>𝑇</m:t>
                          </m:r>
                        </m:sup>
                      </m:sSubSup>
                      <m:sSub>
                        <m:sSubPr>
                          <m:ctrlPr>
                            <a:rPr lang="en-US" b="0" i="1" smtClean="0">
                              <a:latin typeface="Cambria Math"/>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𝑗</m:t>
                          </m:r>
                        </m:sub>
                      </m:sSub>
                      <m:r>
                        <a:rPr lang="en-US" b="0" i="1" smtClean="0">
                          <a:latin typeface="Cambria Math" panose="02040503050406030204" pitchFamily="18" charset="0"/>
                        </a:rPr>
                        <m:t> </m:t>
                      </m:r>
                    </m:oMath>
                  </m:oMathPara>
                </a14:m>
                <a:endParaRPr lang="en-US" dirty="0"/>
              </a:p>
            </p:txBody>
          </p:sp>
        </mc:Choice>
        <mc:Fallback xmlns="">
          <p:sp>
            <p:nvSpPr>
              <p:cNvPr id="60" name="TextBox 59">
                <a:extLst>
                  <a:ext uri="{FF2B5EF4-FFF2-40B4-BE49-F238E27FC236}">
                    <a16:creationId xmlns:a16="http://schemas.microsoft.com/office/drawing/2014/main" id="{7E1819D8-F346-6815-4B90-A8F5CCA2A458}"/>
                  </a:ext>
                </a:extLst>
              </p:cNvPr>
              <p:cNvSpPr txBox="1">
                <a:spLocks noRot="1" noChangeAspect="1" noMove="1" noResize="1" noEditPoints="1" noAdjustHandles="1" noChangeArrowheads="1" noChangeShapeType="1" noTextEdit="1"/>
              </p:cNvSpPr>
              <p:nvPr/>
            </p:nvSpPr>
            <p:spPr>
              <a:xfrm>
                <a:off x="4984479" y="3253472"/>
                <a:ext cx="6097554" cy="415755"/>
              </a:xfrm>
              <a:prstGeom prst="rect">
                <a:avLst/>
              </a:prstGeom>
              <a:blipFill>
                <a:blip r:embed="rId3"/>
                <a:stretch>
                  <a:fillRect b="-735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2" name="TextBox 61">
                <a:extLst>
                  <a:ext uri="{FF2B5EF4-FFF2-40B4-BE49-F238E27FC236}">
                    <a16:creationId xmlns="" xmlns:a16="http://schemas.microsoft.com/office/drawing/2014/main" id="{5F2B5FA4-5BBC-65E8-FFE2-B789E1E93095}"/>
                  </a:ext>
                </a:extLst>
              </p:cNvPr>
              <p:cNvSpPr txBox="1"/>
              <p:nvPr/>
            </p:nvSpPr>
            <p:spPr>
              <a:xfrm>
                <a:off x="4100513" y="3753708"/>
                <a:ext cx="4573166" cy="40094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a:rPr>
                          </m:ctrlPr>
                        </m:sSubSupPr>
                        <m:e>
                          <m:r>
                            <a:rPr lang="en-US" b="0" i="1" smtClean="0">
                              <a:latin typeface="Cambria Math" panose="02040503050406030204" pitchFamily="18" charset="0"/>
                            </a:rPr>
                            <m:t>𝑤</m:t>
                          </m:r>
                        </m:e>
                        <m:sub>
                          <m:r>
                            <a:rPr lang="en-US" b="0" i="1" smtClean="0">
                              <a:latin typeface="Cambria Math" panose="02040503050406030204" pitchFamily="18" charset="0"/>
                            </a:rPr>
                            <m:t>𝑖𝑗</m:t>
                          </m:r>
                        </m:sub>
                        <m:sup>
                          <m:r>
                            <a:rPr lang="en-US" b="0" i="1" smtClean="0">
                              <a:latin typeface="Cambria Math" panose="02040503050406030204" pitchFamily="18" charset="0"/>
                            </a:rPr>
                            <m:t> </m:t>
                          </m:r>
                        </m:sup>
                      </m:sSubSup>
                      <m:r>
                        <a:rPr lang="en-US" b="0" i="1" smtClean="0">
                          <a:latin typeface="Cambria Math" panose="02040503050406030204" pitchFamily="18" charset="0"/>
                        </a:rPr>
                        <m:t>=</m:t>
                      </m:r>
                      <m:r>
                        <a:rPr lang="en-US" b="0" i="1" smtClean="0">
                          <a:latin typeface="Cambria Math" panose="02040503050406030204" pitchFamily="18" charset="0"/>
                        </a:rPr>
                        <m:t>𝑠𝑜𝑓𝑡𝑚𝑎𝑥</m:t>
                      </m:r>
                      <m:r>
                        <a:rPr lang="en-US" b="0" i="1" smtClean="0">
                          <a:latin typeface="Cambria Math" panose="02040503050406030204" pitchFamily="18" charset="0"/>
                        </a:rPr>
                        <m:t>(</m:t>
                      </m:r>
                      <m:sSubSup>
                        <m:sSubSupPr>
                          <m:ctrlPr>
                            <a:rPr lang="en-US" b="0" i="1" smtClean="0">
                              <a:latin typeface="Cambria Math"/>
                            </a:rPr>
                          </m:ctrlPr>
                        </m:sSubSupPr>
                        <m:e>
                          <m:r>
                            <a:rPr lang="en-US" b="0" i="1" smtClean="0">
                              <a:latin typeface="Cambria Math" panose="02040503050406030204" pitchFamily="18" charset="0"/>
                            </a:rPr>
                            <m:t>𝑤</m:t>
                          </m:r>
                        </m:e>
                        <m:sub>
                          <m:r>
                            <a:rPr lang="en-US" b="0" i="1" smtClean="0">
                              <a:latin typeface="Cambria Math" panose="02040503050406030204" pitchFamily="18" charset="0"/>
                            </a:rPr>
                            <m:t>𝑖𝑗</m:t>
                          </m:r>
                        </m:sub>
                        <m:sup>
                          <m:r>
                            <a:rPr lang="en-US" b="0" i="1" smtClean="0">
                              <a:latin typeface="Cambria Math" panose="02040503050406030204" pitchFamily="18" charset="0"/>
                            </a:rPr>
                            <m:t>′</m:t>
                          </m:r>
                        </m:sup>
                      </m:sSubSup>
                      <m:r>
                        <a:rPr lang="en-US" b="0" i="1" smtClean="0">
                          <a:latin typeface="Cambria Math" panose="02040503050406030204" pitchFamily="18" charset="0"/>
                        </a:rPr>
                        <m:t>)</m:t>
                      </m:r>
                    </m:oMath>
                  </m:oMathPara>
                </a14:m>
                <a:endParaRPr lang="en-US"/>
              </a:p>
            </p:txBody>
          </p:sp>
        </mc:Choice>
        <mc:Fallback xmlns="">
          <p:sp>
            <p:nvSpPr>
              <p:cNvPr id="62" name="TextBox 61">
                <a:extLst>
                  <a:ext uri="{FF2B5EF4-FFF2-40B4-BE49-F238E27FC236}">
                    <a16:creationId xmlns:a16="http://schemas.microsoft.com/office/drawing/2014/main" id="{5F2B5FA4-5BBC-65E8-FFE2-B789E1E93095}"/>
                  </a:ext>
                </a:extLst>
              </p:cNvPr>
              <p:cNvSpPr txBox="1">
                <a:spLocks noRot="1" noChangeAspect="1" noMove="1" noResize="1" noEditPoints="1" noAdjustHandles="1" noChangeArrowheads="1" noChangeShapeType="1" noTextEdit="1"/>
              </p:cNvSpPr>
              <p:nvPr/>
            </p:nvSpPr>
            <p:spPr>
              <a:xfrm>
                <a:off x="5467351" y="3753708"/>
                <a:ext cx="6097554" cy="400944"/>
              </a:xfrm>
              <a:prstGeom prst="rect">
                <a:avLst/>
              </a:prstGeom>
              <a:blipFill>
                <a:blip r:embed="rId4"/>
                <a:stretch>
                  <a:fillRect b="-75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3" name="TextBox 62">
                <a:extLst>
                  <a:ext uri="{FF2B5EF4-FFF2-40B4-BE49-F238E27FC236}">
                    <a16:creationId xmlns="" xmlns:a16="http://schemas.microsoft.com/office/drawing/2014/main" id="{1521B842-02C4-DE40-292B-593E0FDEEB3E}"/>
                  </a:ext>
                </a:extLst>
              </p:cNvPr>
              <p:cNvSpPr txBox="1"/>
              <p:nvPr/>
            </p:nvSpPr>
            <p:spPr>
              <a:xfrm>
                <a:off x="5667849" y="4752912"/>
                <a:ext cx="109081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a:rPr>
                          </m:ctrlPr>
                        </m:sSupPr>
                        <m:e>
                          <m:r>
                            <a:rPr lang="en-US" b="0" i="1" smtClean="0">
                              <a:latin typeface="Cambria Math" panose="02040503050406030204" pitchFamily="18" charset="0"/>
                            </a:rPr>
                            <m:t>𝑊</m:t>
                          </m:r>
                        </m:e>
                        <m:sup>
                          <m:r>
                            <a:rPr lang="en-US" b="0" i="1" smtClean="0">
                              <a:latin typeface="Cambria Math" panose="02040503050406030204" pitchFamily="18" charset="0"/>
                            </a:rPr>
                            <m:t>′</m:t>
                          </m:r>
                        </m:sup>
                      </m:sSup>
                      <m:r>
                        <a:rPr lang="en-US" b="0" i="1" smtClean="0">
                          <a:latin typeface="Cambria Math" panose="02040503050406030204" pitchFamily="18" charset="0"/>
                        </a:rPr>
                        <m:t>=</m:t>
                      </m:r>
                      <m:sSup>
                        <m:sSupPr>
                          <m:ctrlPr>
                            <a:rPr lang="en-US" b="0" i="1" smtClean="0">
                              <a:latin typeface="Cambria Math"/>
                            </a:rPr>
                          </m:ctrlPr>
                        </m:sSupPr>
                        <m:e>
                          <m:r>
                            <a:rPr lang="en-US" b="0" i="1" smtClean="0">
                              <a:latin typeface="Cambria Math" panose="02040503050406030204" pitchFamily="18" charset="0"/>
                            </a:rPr>
                            <m:t>𝑋</m:t>
                          </m:r>
                        </m:e>
                        <m:sup>
                          <m:r>
                            <a:rPr lang="en-US" b="0" i="1" smtClean="0">
                              <a:latin typeface="Cambria Math" panose="02040503050406030204" pitchFamily="18" charset="0"/>
                            </a:rPr>
                            <m:t>𝑇</m:t>
                          </m:r>
                        </m:sup>
                      </m:sSup>
                      <m:r>
                        <a:rPr lang="en-US" b="0" i="1" smtClean="0">
                          <a:latin typeface="Cambria Math" panose="02040503050406030204" pitchFamily="18" charset="0"/>
                        </a:rPr>
                        <m:t>𝑋</m:t>
                      </m:r>
                    </m:oMath>
                  </m:oMathPara>
                </a14:m>
                <a:endParaRPr lang="en-US" b="0"/>
              </a:p>
            </p:txBody>
          </p:sp>
        </mc:Choice>
        <mc:Fallback xmlns="">
          <p:sp>
            <p:nvSpPr>
              <p:cNvPr id="63" name="TextBox 62">
                <a:extLst>
                  <a:ext uri="{FF2B5EF4-FFF2-40B4-BE49-F238E27FC236}">
                    <a16:creationId xmlns:a16="http://schemas.microsoft.com/office/drawing/2014/main" id="{1521B842-02C4-DE40-292B-593E0FDEEB3E}"/>
                  </a:ext>
                </a:extLst>
              </p:cNvPr>
              <p:cNvSpPr txBox="1">
                <a:spLocks noRot="1" noChangeAspect="1" noMove="1" noResize="1" noEditPoints="1" noAdjustHandles="1" noChangeArrowheads="1" noChangeShapeType="1" noTextEdit="1"/>
              </p:cNvSpPr>
              <p:nvPr/>
            </p:nvSpPr>
            <p:spPr>
              <a:xfrm>
                <a:off x="7557132" y="4752911"/>
                <a:ext cx="1090811" cy="276999"/>
              </a:xfrm>
              <a:prstGeom prst="rect">
                <a:avLst/>
              </a:prstGeom>
              <a:blipFill>
                <a:blip r:embed="rId5"/>
                <a:stretch>
                  <a:fillRect l="-5028" t="-4444" r="-4469"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4" name="TextBox 63">
                <a:extLst>
                  <a:ext uri="{FF2B5EF4-FFF2-40B4-BE49-F238E27FC236}">
                    <a16:creationId xmlns="" xmlns:a16="http://schemas.microsoft.com/office/drawing/2014/main" id="{C71D617C-EBC3-47DA-F855-B87280C76A1A}"/>
                  </a:ext>
                </a:extLst>
              </p:cNvPr>
              <p:cNvSpPr txBox="1"/>
              <p:nvPr/>
            </p:nvSpPr>
            <p:spPr>
              <a:xfrm>
                <a:off x="5667849" y="5232012"/>
                <a:ext cx="2007473"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a:rPr>
                          </m:ctrlPr>
                        </m:sSupPr>
                        <m:e>
                          <m:r>
                            <a:rPr lang="en-US" b="0" i="1" smtClean="0">
                              <a:latin typeface="Cambria Math" panose="02040503050406030204" pitchFamily="18" charset="0"/>
                            </a:rPr>
                            <m:t>𝑊</m:t>
                          </m:r>
                        </m:e>
                        <m:sup>
                          <m:r>
                            <a:rPr lang="en-US" b="0" i="1" smtClean="0">
                              <a:latin typeface="Cambria Math" panose="02040503050406030204" pitchFamily="18" charset="0"/>
                            </a:rPr>
                            <m:t> </m:t>
                          </m:r>
                        </m:sup>
                      </m:sSup>
                      <m:r>
                        <a:rPr lang="en-US" b="0" i="1" smtClean="0">
                          <a:latin typeface="Cambria Math" panose="02040503050406030204" pitchFamily="18" charset="0"/>
                        </a:rPr>
                        <m:t>=</m:t>
                      </m:r>
                      <m:r>
                        <a:rPr lang="en-US" b="0" i="1" smtClean="0">
                          <a:latin typeface="Cambria Math" panose="02040503050406030204" pitchFamily="18" charset="0"/>
                        </a:rPr>
                        <m:t>𝑠𝑜𝑓𝑡𝑚𝑎𝑥</m:t>
                      </m:r>
                      <m:r>
                        <a:rPr lang="en-US" b="0" i="1" smtClean="0">
                          <a:latin typeface="Cambria Math" panose="02040503050406030204" pitchFamily="18" charset="0"/>
                        </a:rPr>
                        <m:t>(</m:t>
                      </m:r>
                      <m:r>
                        <a:rPr lang="en-US" b="0" i="1" smtClean="0">
                          <a:latin typeface="Cambria Math" panose="02040503050406030204" pitchFamily="18" charset="0"/>
                        </a:rPr>
                        <m:t>𝑊</m:t>
                      </m:r>
                      <m:r>
                        <a:rPr lang="en-US" b="0" i="1" smtClean="0">
                          <a:latin typeface="Cambria Math" panose="02040503050406030204" pitchFamily="18" charset="0"/>
                        </a:rPr>
                        <m:t>′)</m:t>
                      </m:r>
                    </m:oMath>
                  </m:oMathPara>
                </a14:m>
                <a:endParaRPr lang="en-US" b="0"/>
              </a:p>
            </p:txBody>
          </p:sp>
        </mc:Choice>
        <mc:Fallback xmlns="">
          <p:sp>
            <p:nvSpPr>
              <p:cNvPr id="64" name="TextBox 63">
                <a:extLst>
                  <a:ext uri="{FF2B5EF4-FFF2-40B4-BE49-F238E27FC236}">
                    <a16:creationId xmlns:a16="http://schemas.microsoft.com/office/drawing/2014/main" id="{C71D617C-EBC3-47DA-F855-B87280C76A1A}"/>
                  </a:ext>
                </a:extLst>
              </p:cNvPr>
              <p:cNvSpPr txBox="1">
                <a:spLocks noRot="1" noChangeAspect="1" noMove="1" noResize="1" noEditPoints="1" noAdjustHandles="1" noChangeArrowheads="1" noChangeShapeType="1" noTextEdit="1"/>
              </p:cNvSpPr>
              <p:nvPr/>
            </p:nvSpPr>
            <p:spPr>
              <a:xfrm>
                <a:off x="7557132" y="5232011"/>
                <a:ext cx="2007473" cy="276999"/>
              </a:xfrm>
              <a:prstGeom prst="rect">
                <a:avLst/>
              </a:prstGeom>
              <a:blipFill>
                <a:blip r:embed="rId6"/>
                <a:stretch>
                  <a:fillRect l="-2432" t="-2174" r="-3951" b="-3260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5" name="TextBox 64">
                <a:extLst>
                  <a:ext uri="{FF2B5EF4-FFF2-40B4-BE49-F238E27FC236}">
                    <a16:creationId xmlns="" xmlns:a16="http://schemas.microsoft.com/office/drawing/2014/main" id="{7631FF03-5DD4-F025-5E45-2BF280ECF318}"/>
                  </a:ext>
                </a:extLst>
              </p:cNvPr>
              <p:cNvSpPr txBox="1"/>
              <p:nvPr/>
            </p:nvSpPr>
            <p:spPr>
              <a:xfrm>
                <a:off x="5667849" y="5798357"/>
                <a:ext cx="105734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a:rPr>
                          </m:ctrlPr>
                        </m:sSupPr>
                        <m:e>
                          <m:r>
                            <a:rPr lang="en-US" b="0" i="1" smtClean="0">
                              <a:latin typeface="Cambria Math" panose="02040503050406030204" pitchFamily="18" charset="0"/>
                            </a:rPr>
                            <m:t>𝑌</m:t>
                          </m:r>
                        </m:e>
                        <m:sup>
                          <m:r>
                            <a:rPr lang="en-US" b="0" i="1" smtClean="0">
                              <a:latin typeface="Cambria Math" panose="02040503050406030204" pitchFamily="18" charset="0"/>
                            </a:rPr>
                            <m:t> </m:t>
                          </m:r>
                        </m:sup>
                      </m:sSup>
                      <m:r>
                        <a:rPr lang="en-US" b="0" i="1" smtClean="0">
                          <a:latin typeface="Cambria Math" panose="02040503050406030204" pitchFamily="18" charset="0"/>
                        </a:rPr>
                        <m:t>=</m:t>
                      </m:r>
                      <m:r>
                        <a:rPr lang="en-US" b="0" i="1" smtClean="0">
                          <a:latin typeface="Cambria Math" panose="02040503050406030204" pitchFamily="18" charset="0"/>
                        </a:rPr>
                        <m:t>𝑊</m:t>
                      </m:r>
                      <m:sSup>
                        <m:sSupPr>
                          <m:ctrlPr>
                            <a:rPr lang="en-US" b="0" i="1" smtClean="0">
                              <a:latin typeface="Cambria Math"/>
                            </a:rPr>
                          </m:ctrlPr>
                        </m:sSupPr>
                        <m:e>
                          <m:r>
                            <a:rPr lang="en-US" b="0" i="1" smtClean="0">
                              <a:latin typeface="Cambria Math" panose="02040503050406030204" pitchFamily="18" charset="0"/>
                            </a:rPr>
                            <m:t>𝑋</m:t>
                          </m:r>
                        </m:e>
                        <m:sup>
                          <m:r>
                            <a:rPr lang="en-US" b="0" i="1" smtClean="0">
                              <a:latin typeface="Cambria Math" panose="02040503050406030204" pitchFamily="18" charset="0"/>
                            </a:rPr>
                            <m:t>𝑇</m:t>
                          </m:r>
                        </m:sup>
                      </m:sSup>
                    </m:oMath>
                  </m:oMathPara>
                </a14:m>
                <a:endParaRPr lang="en-US" b="0"/>
              </a:p>
            </p:txBody>
          </p:sp>
        </mc:Choice>
        <mc:Fallback xmlns="">
          <p:sp>
            <p:nvSpPr>
              <p:cNvPr id="65" name="TextBox 64">
                <a:extLst>
                  <a:ext uri="{FF2B5EF4-FFF2-40B4-BE49-F238E27FC236}">
                    <a16:creationId xmlns:a16="http://schemas.microsoft.com/office/drawing/2014/main" id="{7631FF03-5DD4-F025-5E45-2BF280ECF318}"/>
                  </a:ext>
                </a:extLst>
              </p:cNvPr>
              <p:cNvSpPr txBox="1">
                <a:spLocks noRot="1" noChangeAspect="1" noMove="1" noResize="1" noEditPoints="1" noAdjustHandles="1" noChangeArrowheads="1" noChangeShapeType="1" noTextEdit="1"/>
              </p:cNvSpPr>
              <p:nvPr/>
            </p:nvSpPr>
            <p:spPr>
              <a:xfrm>
                <a:off x="7557132" y="5798356"/>
                <a:ext cx="1057341" cy="276999"/>
              </a:xfrm>
              <a:prstGeom prst="rect">
                <a:avLst/>
              </a:prstGeom>
              <a:blipFill>
                <a:blip r:embed="rId7"/>
                <a:stretch>
                  <a:fillRect l="-5202" t="-4348" r="-1734" b="-6522"/>
                </a:stretch>
              </a:blipFill>
            </p:spPr>
            <p:txBody>
              <a:bodyPr/>
              <a:lstStyle/>
              <a:p>
                <a:r>
                  <a:rPr lang="en-US">
                    <a:noFill/>
                  </a:rPr>
                  <a:t> </a:t>
                </a:r>
              </a:p>
            </p:txBody>
          </p:sp>
        </mc:Fallback>
      </mc:AlternateContent>
      <p:sp>
        <p:nvSpPr>
          <p:cNvPr id="2" name="Rectangle 1"/>
          <p:cNvSpPr/>
          <p:nvPr/>
        </p:nvSpPr>
        <p:spPr>
          <a:xfrm>
            <a:off x="7020272" y="5614899"/>
            <a:ext cx="2029466" cy="1200329"/>
          </a:xfrm>
          <a:prstGeom prst="rect">
            <a:avLst/>
          </a:prstGeom>
        </p:spPr>
        <p:txBody>
          <a:bodyPr wrap="none">
            <a:spAutoFit/>
          </a:bodyPr>
          <a:lstStyle/>
          <a:p>
            <a:r>
              <a:rPr lang="en-GB" dirty="0" smtClean="0">
                <a:solidFill>
                  <a:srgbClr val="FF0000"/>
                </a:solidFill>
              </a:rPr>
              <a:t>X - (</a:t>
            </a:r>
            <a:r>
              <a:rPr lang="en-GB" dirty="0" err="1" smtClean="0">
                <a:solidFill>
                  <a:srgbClr val="FF0000"/>
                </a:solidFill>
              </a:rPr>
              <a:t>b,t,k</a:t>
            </a:r>
            <a:r>
              <a:rPr lang="en-GB" dirty="0" smtClean="0">
                <a:solidFill>
                  <a:srgbClr val="FF0000"/>
                </a:solidFill>
              </a:rPr>
              <a:t>)</a:t>
            </a:r>
          </a:p>
          <a:p>
            <a:r>
              <a:rPr lang="en-GB" dirty="0" smtClean="0">
                <a:solidFill>
                  <a:srgbClr val="FF0000"/>
                </a:solidFill>
              </a:rPr>
              <a:t>b – batch size</a:t>
            </a:r>
          </a:p>
          <a:p>
            <a:r>
              <a:rPr lang="en-GB" dirty="0" smtClean="0">
                <a:solidFill>
                  <a:srgbClr val="FF0000"/>
                </a:solidFill>
              </a:rPr>
              <a:t>t – sequence length</a:t>
            </a:r>
          </a:p>
          <a:p>
            <a:r>
              <a:rPr lang="en-GB" dirty="0" smtClean="0">
                <a:solidFill>
                  <a:srgbClr val="FF0000"/>
                </a:solidFill>
              </a:rPr>
              <a:t>k – embedding dim</a:t>
            </a:r>
            <a:endParaRPr lang="en-GB" dirty="0">
              <a:solidFill>
                <a:srgbClr val="FF0000"/>
              </a:solidFill>
            </a:endParaRPr>
          </a:p>
        </p:txBody>
      </p:sp>
    </p:spTree>
    <p:extLst>
      <p:ext uri="{BB962C8B-B14F-4D97-AF65-F5344CB8AC3E}">
        <p14:creationId xmlns:p14="http://schemas.microsoft.com/office/powerpoint/2010/main" val="97678773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dirty="0" smtClean="0"/>
              <a:t>Attention is all you need</a:t>
            </a:r>
            <a:endParaRPr lang="en-GB" dirty="0"/>
          </a:p>
        </p:txBody>
      </p:sp>
      <p:sp>
        <p:nvSpPr>
          <p:cNvPr id="5" name="Subtitle 4"/>
          <p:cNvSpPr>
            <a:spLocks noGrp="1"/>
          </p:cNvSpPr>
          <p:nvPr>
            <p:ph type="subTitle" idx="1"/>
          </p:nvPr>
        </p:nvSpPr>
        <p:spPr/>
        <p:txBody>
          <a:bodyPr/>
          <a:lstStyle/>
          <a:p>
            <a:endParaRPr lang="en-GB"/>
          </a:p>
        </p:txBody>
      </p:sp>
    </p:spTree>
    <p:extLst>
      <p:ext uri="{BB962C8B-B14F-4D97-AF65-F5344CB8AC3E}">
        <p14:creationId xmlns:p14="http://schemas.microsoft.com/office/powerpoint/2010/main" val="42696184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1121" y="1052736"/>
            <a:ext cx="3875187" cy="48185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369603" y="121232"/>
            <a:ext cx="8229600" cy="1143000"/>
          </a:xfrm>
        </p:spPr>
        <p:txBody>
          <a:bodyPr/>
          <a:lstStyle/>
          <a:p>
            <a:r>
              <a:rPr lang="en-GB" dirty="0"/>
              <a:t>Transformer architecture</a:t>
            </a:r>
          </a:p>
        </p:txBody>
      </p:sp>
      <p:pic>
        <p:nvPicPr>
          <p:cNvPr id="1741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9632" y="5799262"/>
            <a:ext cx="6578600" cy="1028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00475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Transformer: decoder block</a:t>
            </a:r>
          </a:p>
        </p:txBody>
      </p:sp>
      <p:sp>
        <p:nvSpPr>
          <p:cNvPr id="3" name="Content Placeholder 2"/>
          <p:cNvSpPr>
            <a:spLocks noGrp="1"/>
          </p:cNvSpPr>
          <p:nvPr>
            <p:ph idx="1"/>
          </p:nvPr>
        </p:nvSpPr>
        <p:spPr>
          <a:xfrm>
            <a:off x="457200" y="1600200"/>
            <a:ext cx="4762872" cy="4525963"/>
          </a:xfrm>
        </p:spPr>
        <p:txBody>
          <a:bodyPr/>
          <a:lstStyle/>
          <a:p>
            <a:r>
              <a:rPr lang="en-GB" dirty="0"/>
              <a:t>Input: block on the same level in the encoder and the previous level in the decoder</a:t>
            </a:r>
          </a:p>
          <a:p>
            <a:r>
              <a:rPr lang="en-GB" dirty="0"/>
              <a:t>Masked multi head attention</a:t>
            </a:r>
          </a:p>
        </p:txBody>
      </p:sp>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36096" y="2564904"/>
            <a:ext cx="3124200" cy="243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090107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ro-RO" dirty="0" smtClean="0"/>
              <a:t>BERT</a:t>
            </a:r>
            <a:endParaRPr lang="en-GB" dirty="0"/>
          </a:p>
        </p:txBody>
      </p:sp>
      <p:sp>
        <p:nvSpPr>
          <p:cNvPr id="5" name="Subtitle 4"/>
          <p:cNvSpPr>
            <a:spLocks noGrp="1"/>
          </p:cNvSpPr>
          <p:nvPr>
            <p:ph type="subTitle" idx="1"/>
          </p:nvPr>
        </p:nvSpPr>
        <p:spPr>
          <a:xfrm>
            <a:off x="899592" y="3933056"/>
            <a:ext cx="6400800" cy="1752600"/>
          </a:xfrm>
        </p:spPr>
        <p:txBody>
          <a:bodyPr/>
          <a:lstStyle/>
          <a:p>
            <a:r>
              <a:rPr lang="en-GB" dirty="0"/>
              <a:t>Bidirectional Encoder Representations from </a:t>
            </a:r>
            <a:r>
              <a:rPr lang="en-GB" dirty="0" smtClean="0"/>
              <a:t>Transformers</a:t>
            </a:r>
            <a:endParaRPr lang="en-GB" dirty="0"/>
          </a:p>
        </p:txBody>
      </p:sp>
      <p:pic>
        <p:nvPicPr>
          <p:cNvPr id="6" name="Picture 2" descr="Bert | Muppet Wiki | Fandom">
            <a:extLst>
              <a:ext uri="{FF2B5EF4-FFF2-40B4-BE49-F238E27FC236}">
                <a16:creationId xmlns:a16="http://schemas.microsoft.com/office/drawing/2014/main" xmlns="" id="{298A9C6E-6657-4A09-BE15-445AAC44A0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44208" y="14651"/>
            <a:ext cx="309086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88516" y="6555541"/>
            <a:ext cx="1972015" cy="246221"/>
          </a:xfrm>
          <a:prstGeom prst="rect">
            <a:avLst/>
          </a:prstGeom>
        </p:spPr>
        <p:txBody>
          <a:bodyPr wrap="none">
            <a:spAutoFit/>
          </a:bodyPr>
          <a:lstStyle/>
          <a:p>
            <a:r>
              <a:rPr lang="en-GB" sz="1000" dirty="0">
                <a:hlinkClick r:id="rId3"/>
              </a:rPr>
              <a:t>https://</a:t>
            </a:r>
            <a:r>
              <a:rPr lang="en-GB" sz="1000" dirty="0" smtClean="0">
                <a:hlinkClick r:id="rId3"/>
              </a:rPr>
              <a:t>arxiv.org/abs/1810.04805</a:t>
            </a:r>
            <a:r>
              <a:rPr lang="en-GB" sz="1000" dirty="0" smtClean="0"/>
              <a:t> </a:t>
            </a:r>
            <a:endParaRPr lang="en-GB" sz="1000" dirty="0"/>
          </a:p>
        </p:txBody>
      </p:sp>
    </p:spTree>
    <p:extLst>
      <p:ext uri="{BB962C8B-B14F-4D97-AF65-F5344CB8AC3E}">
        <p14:creationId xmlns:p14="http://schemas.microsoft.com/office/powerpoint/2010/main" val="10804894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BERT</a:t>
            </a:r>
          </a:p>
        </p:txBody>
      </p:sp>
      <p:pic>
        <p:nvPicPr>
          <p:cNvPr id="2355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1607304"/>
            <a:ext cx="7062572" cy="39259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251520" y="6244284"/>
            <a:ext cx="8136904" cy="369332"/>
          </a:xfrm>
          <a:prstGeom prst="rect">
            <a:avLst/>
          </a:prstGeom>
        </p:spPr>
        <p:txBody>
          <a:bodyPr wrap="square">
            <a:spAutoFit/>
          </a:bodyPr>
          <a:lstStyle/>
          <a:p>
            <a:r>
              <a:rPr lang="en-GB" dirty="0">
                <a:hlinkClick r:id="rId3"/>
              </a:rPr>
              <a:t>https://jalammar.github.io/a-visual-guide-to-using-bert-for-the-first-time/</a:t>
            </a:r>
            <a:r>
              <a:rPr lang="en-GB" dirty="0"/>
              <a:t> </a:t>
            </a:r>
          </a:p>
        </p:txBody>
      </p:sp>
    </p:spTree>
    <p:extLst>
      <p:ext uri="{BB962C8B-B14F-4D97-AF65-F5344CB8AC3E}">
        <p14:creationId xmlns:p14="http://schemas.microsoft.com/office/powerpoint/2010/main" val="16029147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BERT</a:t>
            </a:r>
          </a:p>
        </p:txBody>
      </p:sp>
      <p:sp>
        <p:nvSpPr>
          <p:cNvPr id="3" name="Content Placeholder 2"/>
          <p:cNvSpPr>
            <a:spLocks noGrp="1"/>
          </p:cNvSpPr>
          <p:nvPr>
            <p:ph idx="1"/>
          </p:nvPr>
        </p:nvSpPr>
        <p:spPr/>
        <p:txBody>
          <a:bodyPr/>
          <a:lstStyle/>
          <a:p>
            <a:r>
              <a:rPr lang="en-GB" b="1" i="1" dirty="0"/>
              <a:t>PRE-TRAINED</a:t>
            </a:r>
            <a:r>
              <a:rPr lang="en-GB" dirty="0"/>
              <a:t> on a large general-domain corpus consisting of 800M words from English books 2.5B words of text from English Wikipedia articles.</a:t>
            </a:r>
          </a:p>
          <a:p>
            <a:pPr lvl="1"/>
            <a:r>
              <a:rPr lang="en-GB" b="1" dirty="0"/>
              <a:t>Masking: </a:t>
            </a:r>
            <a:r>
              <a:rPr lang="en-GB" dirty="0"/>
              <a:t>words are masked out, replaced with a random word or kept as they are. The model is then asked to predict, for </a:t>
            </a:r>
            <a:r>
              <a:rPr lang="en-GB" b="1" dirty="0"/>
              <a:t>only </a:t>
            </a:r>
            <a:r>
              <a:rPr lang="en-GB" dirty="0"/>
              <a:t>these words, what the original words were.</a:t>
            </a:r>
          </a:p>
        </p:txBody>
      </p:sp>
    </p:spTree>
    <p:extLst>
      <p:ext uri="{BB962C8B-B14F-4D97-AF65-F5344CB8AC3E}">
        <p14:creationId xmlns:p14="http://schemas.microsoft.com/office/powerpoint/2010/main" val="27266434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BERT</a:t>
            </a:r>
          </a:p>
        </p:txBody>
      </p:sp>
      <p:sp>
        <p:nvSpPr>
          <p:cNvPr id="3" name="Content Placeholder 2"/>
          <p:cNvSpPr>
            <a:spLocks noGrp="1"/>
          </p:cNvSpPr>
          <p:nvPr>
            <p:ph idx="1"/>
          </p:nvPr>
        </p:nvSpPr>
        <p:spPr/>
        <p:txBody>
          <a:bodyPr/>
          <a:lstStyle/>
          <a:p>
            <a:r>
              <a:rPr lang="en-GB" b="1" i="1" dirty="0"/>
              <a:t>PRETRAINING</a:t>
            </a:r>
          </a:p>
          <a:p>
            <a:pPr lvl="1"/>
            <a:r>
              <a:rPr lang="en-GB" b="1" dirty="0"/>
              <a:t>Masking</a:t>
            </a:r>
          </a:p>
          <a:p>
            <a:pPr lvl="1"/>
            <a:r>
              <a:rPr lang="en-GB" b="1" dirty="0"/>
              <a:t>Next Sentence Prediction: </a:t>
            </a:r>
            <a:r>
              <a:rPr lang="en-GB" dirty="0"/>
              <a:t>Two sequences of about 256 words are sampled that either (a) follow each other directly in the corpus, or (b) are both taken from random places. The model must then predict whether a or b is the case.</a:t>
            </a:r>
          </a:p>
        </p:txBody>
      </p:sp>
    </p:spTree>
    <p:extLst>
      <p:ext uri="{BB962C8B-B14F-4D97-AF65-F5344CB8AC3E}">
        <p14:creationId xmlns:p14="http://schemas.microsoft.com/office/powerpoint/2010/main" val="7100787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1143000"/>
          </a:xfrm>
        </p:spPr>
        <p:txBody>
          <a:bodyPr/>
          <a:lstStyle/>
          <a:p>
            <a:pPr algn="l"/>
            <a:r>
              <a:rPr lang="en-GB" dirty="0"/>
              <a:t>BERT</a:t>
            </a:r>
          </a:p>
        </p:txBody>
      </p:sp>
      <p:sp>
        <p:nvSpPr>
          <p:cNvPr id="3" name="Content Placeholder 2"/>
          <p:cNvSpPr>
            <a:spLocks noGrp="1"/>
          </p:cNvSpPr>
          <p:nvPr>
            <p:ph idx="1"/>
          </p:nvPr>
        </p:nvSpPr>
        <p:spPr>
          <a:xfrm>
            <a:off x="457200" y="1268760"/>
            <a:ext cx="8229600" cy="5256584"/>
          </a:xfrm>
        </p:spPr>
        <p:txBody>
          <a:bodyPr/>
          <a:lstStyle/>
          <a:p>
            <a:r>
              <a:rPr lang="en-GB" dirty="0"/>
              <a:t>Input is prepended with a special &lt;</a:t>
            </a:r>
            <a:r>
              <a:rPr lang="en-GB" dirty="0">
                <a:solidFill>
                  <a:schemeClr val="tx2">
                    <a:lumMod val="40000"/>
                    <a:lumOff val="60000"/>
                  </a:schemeClr>
                </a:solidFill>
              </a:rPr>
              <a:t>CLS</a:t>
            </a:r>
            <a:r>
              <a:rPr lang="en-GB" dirty="0"/>
              <a:t>&gt; token. The output vector corresponding to this token is used as a sentence representation in sequence classification tasks like the next sentence classification.</a:t>
            </a:r>
          </a:p>
        </p:txBody>
      </p:sp>
      <p:pic>
        <p:nvPicPr>
          <p:cNvPr id="2457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3861048"/>
            <a:ext cx="8064500" cy="2730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347697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a:t>BERT</a:t>
            </a:r>
          </a:p>
        </p:txBody>
      </p:sp>
      <p:sp>
        <p:nvSpPr>
          <p:cNvPr id="3" name="Content Placeholder 2"/>
          <p:cNvSpPr>
            <a:spLocks noGrp="1"/>
          </p:cNvSpPr>
          <p:nvPr>
            <p:ph idx="1"/>
          </p:nvPr>
        </p:nvSpPr>
        <p:spPr/>
        <p:txBody>
          <a:bodyPr>
            <a:normAutofit fontScale="92500" lnSpcReduction="10000"/>
          </a:bodyPr>
          <a:lstStyle/>
          <a:p>
            <a:r>
              <a:rPr lang="en-GB" b="1" dirty="0"/>
              <a:t>FINE-TUNING</a:t>
            </a:r>
          </a:p>
          <a:p>
            <a:pPr lvl="1"/>
            <a:r>
              <a:rPr lang="en-GB" dirty="0"/>
              <a:t>a single task-specific layer is placed after the transformer blocks, which maps the general purpose representation to a task specific output. </a:t>
            </a:r>
            <a:endParaRPr lang="en-GB" b="1" dirty="0"/>
          </a:p>
          <a:p>
            <a:r>
              <a:rPr lang="en-GB" b="1" dirty="0"/>
              <a:t>Classification: </a:t>
            </a:r>
            <a:r>
              <a:rPr lang="en-GB" dirty="0"/>
              <a:t>maps the first output token (corresponding to &lt;CLS&gt;) to </a:t>
            </a:r>
            <a:r>
              <a:rPr lang="en-GB" dirty="0" err="1"/>
              <a:t>softmax</a:t>
            </a:r>
            <a:r>
              <a:rPr lang="en-GB" dirty="0"/>
              <a:t> probabilities over the </a:t>
            </a:r>
            <a:r>
              <a:rPr lang="en-GB" dirty="0" smtClean="0"/>
              <a:t>classes</a:t>
            </a:r>
          </a:p>
          <a:p>
            <a:r>
              <a:rPr lang="en-GB" dirty="0" smtClean="0"/>
              <a:t>Training</a:t>
            </a:r>
          </a:p>
          <a:p>
            <a:pPr lvl="1"/>
            <a:r>
              <a:rPr lang="en-US" dirty="0"/>
              <a:t>2500 M words from Wikipedia</a:t>
            </a:r>
          </a:p>
          <a:p>
            <a:pPr lvl="1"/>
            <a:r>
              <a:rPr lang="en-US" dirty="0"/>
              <a:t>800M words from </a:t>
            </a:r>
            <a:r>
              <a:rPr lang="en-US" dirty="0" err="1"/>
              <a:t>BookCorpus</a:t>
            </a:r>
            <a:endParaRPr lang="en-US" dirty="0"/>
          </a:p>
          <a:p>
            <a:pPr marL="0" indent="0">
              <a:buNone/>
            </a:pPr>
            <a:endParaRPr lang="en-GB" dirty="0"/>
          </a:p>
        </p:txBody>
      </p:sp>
    </p:spTree>
    <p:extLst>
      <p:ext uri="{BB962C8B-B14F-4D97-AF65-F5344CB8AC3E}">
        <p14:creationId xmlns:p14="http://schemas.microsoft.com/office/powerpoint/2010/main" val="11164620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E5F6D41E-E6F4-14C6-D1A5-4E2357ACC496}"/>
              </a:ext>
            </a:extLst>
          </p:cNvPr>
          <p:cNvSpPr>
            <a:spLocks noGrp="1"/>
          </p:cNvSpPr>
          <p:nvPr>
            <p:ph type="title"/>
          </p:nvPr>
        </p:nvSpPr>
        <p:spPr/>
        <p:txBody>
          <a:bodyPr/>
          <a:lstStyle/>
          <a:p>
            <a:pPr algn="l"/>
            <a:r>
              <a:rPr lang="en-US" dirty="0"/>
              <a:t>GPT-2</a:t>
            </a:r>
          </a:p>
        </p:txBody>
      </p:sp>
      <p:sp>
        <p:nvSpPr>
          <p:cNvPr id="5" name="Content Placeholder 4">
            <a:extLst>
              <a:ext uri="{FF2B5EF4-FFF2-40B4-BE49-F238E27FC236}">
                <a16:creationId xmlns:a16="http://schemas.microsoft.com/office/drawing/2014/main" xmlns="" id="{FEFE08EC-C583-3501-B940-6012D1B67AED}"/>
              </a:ext>
            </a:extLst>
          </p:cNvPr>
          <p:cNvSpPr>
            <a:spLocks noGrp="1"/>
          </p:cNvSpPr>
          <p:nvPr>
            <p:ph idx="1"/>
          </p:nvPr>
        </p:nvSpPr>
        <p:spPr>
          <a:xfrm>
            <a:off x="628650" y="1540565"/>
            <a:ext cx="7886700" cy="4636398"/>
          </a:xfrm>
        </p:spPr>
        <p:txBody>
          <a:bodyPr>
            <a:normAutofit fontScale="92500" lnSpcReduction="10000"/>
          </a:bodyPr>
          <a:lstStyle/>
          <a:p>
            <a:r>
              <a:rPr lang="en-US"/>
              <a:t>Autoregressive language model, causal</a:t>
            </a:r>
          </a:p>
          <a:p>
            <a:r>
              <a:rPr lang="en-US"/>
              <a:t>Dimensions	</a:t>
            </a:r>
          </a:p>
          <a:p>
            <a:pPr lvl="1"/>
            <a:r>
              <a:rPr lang="en-US"/>
              <a:t>48 blocks</a:t>
            </a:r>
          </a:p>
          <a:p>
            <a:pPr lvl="1"/>
            <a:r>
              <a:rPr lang="en-US"/>
              <a:t>Token dimension 768</a:t>
            </a:r>
          </a:p>
          <a:p>
            <a:pPr lvl="1"/>
            <a:r>
              <a:rPr lang="en-US"/>
              <a:t>12 attention heads</a:t>
            </a:r>
          </a:p>
          <a:p>
            <a:pPr lvl="1"/>
            <a:r>
              <a:rPr lang="en-US"/>
              <a:t>Sequence length: 1024</a:t>
            </a:r>
          </a:p>
          <a:p>
            <a:pPr lvl="1"/>
            <a:r>
              <a:rPr lang="en-US"/>
              <a:t>1.5</a:t>
            </a:r>
            <a:r>
              <a:rPr lang="en-US" b="1"/>
              <a:t>B </a:t>
            </a:r>
            <a:r>
              <a:rPr lang="en-US"/>
              <a:t>parameters</a:t>
            </a:r>
            <a:endParaRPr lang="en-US" b="1"/>
          </a:p>
          <a:p>
            <a:r>
              <a:rPr lang="en-US"/>
              <a:t>WebText dataset</a:t>
            </a:r>
          </a:p>
          <a:p>
            <a:pPr lvl="1"/>
            <a:r>
              <a:rPr lang="en-US"/>
              <a:t>40 GB of text</a:t>
            </a:r>
          </a:p>
          <a:p>
            <a:pPr lvl="1"/>
            <a:r>
              <a:rPr lang="en-US"/>
              <a:t>Weblinks from reddit, links with at least 3 karma</a:t>
            </a:r>
          </a:p>
          <a:p>
            <a:endParaRPr lang="en-US"/>
          </a:p>
        </p:txBody>
      </p:sp>
    </p:spTree>
    <p:extLst>
      <p:ext uri="{BB962C8B-B14F-4D97-AF65-F5344CB8AC3E}">
        <p14:creationId xmlns:p14="http://schemas.microsoft.com/office/powerpoint/2010/main" val="1017679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A0D8C2-05C0-6B56-C2C4-96FB17604FD5}"/>
              </a:ext>
            </a:extLst>
          </p:cNvPr>
          <p:cNvSpPr>
            <a:spLocks noGrp="1"/>
          </p:cNvSpPr>
          <p:nvPr>
            <p:ph type="title"/>
          </p:nvPr>
        </p:nvSpPr>
        <p:spPr/>
        <p:txBody>
          <a:bodyPr/>
          <a:lstStyle/>
          <a:p>
            <a:r>
              <a:rPr lang="en-US" dirty="0" smtClean="0"/>
              <a:t>Self attention</a:t>
            </a:r>
            <a:endParaRPr lang="en-US" dirty="0"/>
          </a:p>
        </p:txBody>
      </p:sp>
      <p:sp>
        <p:nvSpPr>
          <p:cNvPr id="4" name="AutoShape 2">
            <a:extLst>
              <a:ext uri="{FF2B5EF4-FFF2-40B4-BE49-F238E27FC236}">
                <a16:creationId xmlns="" xmlns:a16="http://schemas.microsoft.com/office/drawing/2014/main" id="{C53A4ED0-F6D5-7504-EC5F-76AB935EED8B}"/>
              </a:ext>
            </a:extLst>
          </p:cNvPr>
          <p:cNvSpPr>
            <a:spLocks noChangeAspect="1" noChangeArrowheads="1"/>
          </p:cNvSpPr>
          <p:nvPr/>
        </p:nvSpPr>
        <p:spPr bwMode="auto">
          <a:xfrm>
            <a:off x="4457700" y="3276600"/>
            <a:ext cx="2286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 xmlns:a16="http://schemas.microsoft.com/office/drawing/2014/main" id="{C65364ED-8E27-1C2E-FD4D-90BCC7D86905}"/>
              </a:ext>
            </a:extLst>
          </p:cNvPr>
          <p:cNvPicPr>
            <a:picLocks noChangeAspect="1"/>
          </p:cNvPicPr>
          <p:nvPr/>
        </p:nvPicPr>
        <p:blipFill>
          <a:blip r:embed="rId2"/>
          <a:stretch>
            <a:fillRect/>
          </a:stretch>
        </p:blipFill>
        <p:spPr>
          <a:xfrm>
            <a:off x="1393031" y="1376903"/>
            <a:ext cx="6129338" cy="5216298"/>
          </a:xfrm>
          <a:prstGeom prst="rect">
            <a:avLst/>
          </a:prstGeom>
        </p:spPr>
      </p:pic>
    </p:spTree>
    <p:extLst>
      <p:ext uri="{BB962C8B-B14F-4D97-AF65-F5344CB8AC3E}">
        <p14:creationId xmlns:p14="http://schemas.microsoft.com/office/powerpoint/2010/main" val="367066365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7BD0B57-56AB-C98E-DB18-E48172040A1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xmlns="" id="{F1622EFB-83F7-51FE-764D-CF3D365ABFA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xmlns="" id="{01FD1393-5A8B-9C80-6736-F54C9B984771}"/>
              </a:ext>
            </a:extLst>
          </p:cNvPr>
          <p:cNvPicPr>
            <a:picLocks noChangeAspect="1"/>
          </p:cNvPicPr>
          <p:nvPr/>
        </p:nvPicPr>
        <p:blipFill>
          <a:blip r:embed="rId2"/>
          <a:stretch>
            <a:fillRect/>
          </a:stretch>
        </p:blipFill>
        <p:spPr>
          <a:xfrm>
            <a:off x="2534550" y="1"/>
            <a:ext cx="4472537" cy="6687807"/>
          </a:xfrm>
          <a:prstGeom prst="rect">
            <a:avLst/>
          </a:prstGeom>
        </p:spPr>
      </p:pic>
    </p:spTree>
    <p:extLst>
      <p:ext uri="{BB962C8B-B14F-4D97-AF65-F5344CB8AC3E}">
        <p14:creationId xmlns:p14="http://schemas.microsoft.com/office/powerpoint/2010/main" val="19835540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591750-FD46-22BA-5CE6-F22DA6F1282B}"/>
              </a:ext>
            </a:extLst>
          </p:cNvPr>
          <p:cNvSpPr>
            <a:spLocks noGrp="1"/>
          </p:cNvSpPr>
          <p:nvPr>
            <p:ph type="title"/>
          </p:nvPr>
        </p:nvSpPr>
        <p:spPr/>
        <p:txBody>
          <a:bodyPr/>
          <a:lstStyle/>
          <a:p>
            <a:pPr algn="l"/>
            <a:r>
              <a:rPr lang="en-US" dirty="0"/>
              <a:t>GPT-3</a:t>
            </a:r>
          </a:p>
        </p:txBody>
      </p:sp>
      <p:sp>
        <p:nvSpPr>
          <p:cNvPr id="3" name="Content Placeholder 2">
            <a:extLst>
              <a:ext uri="{FF2B5EF4-FFF2-40B4-BE49-F238E27FC236}">
                <a16:creationId xmlns:a16="http://schemas.microsoft.com/office/drawing/2014/main" xmlns="" id="{B2B077A7-42C1-E84F-CD4D-6D184BFA2E1D}"/>
              </a:ext>
            </a:extLst>
          </p:cNvPr>
          <p:cNvSpPr>
            <a:spLocks noGrp="1"/>
          </p:cNvSpPr>
          <p:nvPr>
            <p:ph idx="1"/>
          </p:nvPr>
        </p:nvSpPr>
        <p:spPr>
          <a:xfrm>
            <a:off x="516683" y="1690689"/>
            <a:ext cx="7886700" cy="4768041"/>
          </a:xfrm>
        </p:spPr>
        <p:txBody>
          <a:bodyPr>
            <a:normAutofit fontScale="55000" lnSpcReduction="20000"/>
          </a:bodyPr>
          <a:lstStyle/>
          <a:p>
            <a:r>
              <a:rPr lang="en-US" sz="4700" dirty="0">
                <a:latin typeface="+mj-lt"/>
              </a:rPr>
              <a:t>Autoregressive language model, causal</a:t>
            </a:r>
          </a:p>
          <a:p>
            <a:r>
              <a:rPr lang="en-US" sz="4700" dirty="0">
                <a:latin typeface="+mj-lt"/>
              </a:rPr>
              <a:t>Dimensions	</a:t>
            </a:r>
          </a:p>
          <a:p>
            <a:pPr lvl="1"/>
            <a:r>
              <a:rPr lang="en-US" sz="4700" dirty="0">
                <a:latin typeface="+mj-lt"/>
              </a:rPr>
              <a:t>96 blocks</a:t>
            </a:r>
          </a:p>
          <a:p>
            <a:pPr lvl="1"/>
            <a:r>
              <a:rPr lang="en-US" sz="4700" dirty="0">
                <a:latin typeface="+mj-lt"/>
              </a:rPr>
              <a:t>Token dimension 12288</a:t>
            </a:r>
          </a:p>
          <a:p>
            <a:pPr lvl="1"/>
            <a:r>
              <a:rPr lang="en-US" sz="4700" dirty="0">
                <a:latin typeface="+mj-lt"/>
              </a:rPr>
              <a:t>96 attention heads</a:t>
            </a:r>
          </a:p>
          <a:p>
            <a:pPr lvl="1"/>
            <a:r>
              <a:rPr lang="en-US" sz="4700" dirty="0">
                <a:latin typeface="+mj-lt"/>
              </a:rPr>
              <a:t>175</a:t>
            </a:r>
            <a:r>
              <a:rPr lang="en-US" sz="4700" b="1" dirty="0">
                <a:latin typeface="+mj-lt"/>
              </a:rPr>
              <a:t>B </a:t>
            </a:r>
            <a:r>
              <a:rPr lang="en-US" sz="4700" dirty="0">
                <a:latin typeface="+mj-lt"/>
              </a:rPr>
              <a:t>parameters</a:t>
            </a:r>
          </a:p>
          <a:p>
            <a:pPr lvl="1"/>
            <a:r>
              <a:rPr lang="en-US" sz="4700" dirty="0">
                <a:latin typeface="+mj-lt"/>
              </a:rPr>
              <a:t>Sequence length: 2048</a:t>
            </a:r>
          </a:p>
          <a:p>
            <a:r>
              <a:rPr lang="en-US" sz="4700" dirty="0" err="1">
                <a:latin typeface="+mj-lt"/>
              </a:rPr>
              <a:t>Lambdalabs</a:t>
            </a:r>
            <a:r>
              <a:rPr lang="en-US" sz="4700" dirty="0">
                <a:latin typeface="+mj-lt"/>
              </a:rPr>
              <a:t> estimated a hypothetical cost of around $4.6 million US dollars and 355 years to train GPT-3 on a single GPU in 2020.</a:t>
            </a:r>
          </a:p>
          <a:p>
            <a:r>
              <a:rPr lang="en-US" sz="4700" dirty="0">
                <a:latin typeface="+mj-lt"/>
              </a:rPr>
              <a:t>Trained on 10K GPUs in around 12 days</a:t>
            </a:r>
          </a:p>
          <a:p>
            <a:r>
              <a:rPr lang="en-US" sz="4700" dirty="0">
                <a:latin typeface="+mj-lt"/>
              </a:rPr>
              <a:t>Common Crawl dataset, </a:t>
            </a:r>
            <a:r>
              <a:rPr lang="en-US" sz="4700" b="0" i="0" dirty="0">
                <a:solidFill>
                  <a:srgbClr val="202122"/>
                </a:solidFill>
                <a:effectLst/>
                <a:latin typeface="+mj-lt"/>
              </a:rPr>
              <a:t>WebText2 , Wikipedia </a:t>
            </a:r>
            <a:endParaRPr lang="en-US" sz="4700" dirty="0">
              <a:latin typeface="+mj-lt"/>
            </a:endParaRPr>
          </a:p>
          <a:p>
            <a:endParaRPr lang="en-US" dirty="0"/>
          </a:p>
          <a:p>
            <a:endParaRPr lang="en-US" dirty="0"/>
          </a:p>
        </p:txBody>
      </p:sp>
    </p:spTree>
    <p:extLst>
      <p:ext uri="{BB962C8B-B14F-4D97-AF65-F5344CB8AC3E}">
        <p14:creationId xmlns:p14="http://schemas.microsoft.com/office/powerpoint/2010/main" val="11852166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Other resources</a:t>
            </a:r>
            <a:endParaRPr lang="en-GB" dirty="0"/>
          </a:p>
        </p:txBody>
      </p:sp>
      <p:sp>
        <p:nvSpPr>
          <p:cNvPr id="3" name="Content Placeholder 2"/>
          <p:cNvSpPr>
            <a:spLocks noGrp="1"/>
          </p:cNvSpPr>
          <p:nvPr>
            <p:ph idx="1"/>
          </p:nvPr>
        </p:nvSpPr>
        <p:spPr/>
        <p:txBody>
          <a:bodyPr>
            <a:normAutofit/>
          </a:bodyPr>
          <a:lstStyle/>
          <a:p>
            <a:r>
              <a:rPr lang="en-GB" sz="2000" dirty="0" smtClean="0"/>
              <a:t>Jay </a:t>
            </a:r>
            <a:r>
              <a:rPr lang="en-GB" sz="2000" dirty="0" err="1" smtClean="0"/>
              <a:t>Alammar</a:t>
            </a:r>
            <a:r>
              <a:rPr lang="en-GB" sz="2000" dirty="0" smtClean="0"/>
              <a:t> series on transformers</a:t>
            </a:r>
          </a:p>
          <a:p>
            <a:pPr lvl="1"/>
            <a:r>
              <a:rPr lang="en-GB" sz="1600" dirty="0" smtClean="0">
                <a:hlinkClick r:id="rId2"/>
              </a:rPr>
              <a:t>https</a:t>
            </a:r>
            <a:r>
              <a:rPr lang="en-GB" sz="1600" dirty="0">
                <a:hlinkClick r:id="rId2"/>
              </a:rPr>
              <a:t>://jalammar.github.io</a:t>
            </a:r>
            <a:r>
              <a:rPr lang="en-GB" sz="1600" dirty="0" smtClean="0">
                <a:hlinkClick r:id="rId2"/>
              </a:rPr>
              <a:t>/</a:t>
            </a:r>
            <a:endParaRPr lang="en-GB" sz="1600" dirty="0" smtClean="0"/>
          </a:p>
          <a:p>
            <a:pPr marL="457200" lvl="1" indent="0">
              <a:buNone/>
            </a:pPr>
            <a:endParaRPr lang="en-GB" sz="1600" dirty="0"/>
          </a:p>
          <a:p>
            <a:r>
              <a:rPr lang="en-GB" sz="2000" dirty="0" smtClean="0"/>
              <a:t>Let’s build GPT from scratch</a:t>
            </a:r>
          </a:p>
          <a:p>
            <a:pPr lvl="1"/>
            <a:r>
              <a:rPr lang="en-GB" sz="2000" dirty="0" smtClean="0">
                <a:hlinkClick r:id="rId3"/>
              </a:rPr>
              <a:t>https://www.youtube.com/watch?v=kCc8FmEb1nY</a:t>
            </a:r>
            <a:r>
              <a:rPr lang="en-GB" sz="2000" dirty="0" smtClean="0"/>
              <a:t> </a:t>
            </a:r>
          </a:p>
          <a:p>
            <a:pPr marL="0" indent="0">
              <a:buNone/>
            </a:pPr>
            <a:endParaRPr lang="en-GB" sz="2000" dirty="0" smtClean="0"/>
          </a:p>
          <a:p>
            <a:r>
              <a:rPr lang="en-GB" sz="2000" dirty="0" smtClean="0"/>
              <a:t>State of GPT</a:t>
            </a:r>
          </a:p>
          <a:p>
            <a:pPr lvl="1"/>
            <a:r>
              <a:rPr lang="en-GB" sz="2000" dirty="0" smtClean="0">
                <a:hlinkClick r:id="rId4"/>
              </a:rPr>
              <a:t>https://www.youtube.com/watch?v=bZQun8Y4L2A</a:t>
            </a:r>
            <a:r>
              <a:rPr lang="en-GB" sz="2000" dirty="0" smtClean="0"/>
              <a:t> </a:t>
            </a:r>
          </a:p>
          <a:p>
            <a:pPr lvl="1"/>
            <a:endParaRPr lang="en-GB" sz="2000" dirty="0" smtClean="0">
              <a:hlinkClick r:id="rId4"/>
            </a:endParaRPr>
          </a:p>
          <a:p>
            <a:pPr marL="457200" lvl="1" indent="0">
              <a:buNone/>
            </a:pPr>
            <a:endParaRPr lang="en-GB" sz="2000" dirty="0" smtClean="0"/>
          </a:p>
        </p:txBody>
      </p:sp>
    </p:spTree>
    <p:extLst>
      <p:ext uri="{BB962C8B-B14F-4D97-AF65-F5344CB8AC3E}">
        <p14:creationId xmlns:p14="http://schemas.microsoft.com/office/powerpoint/2010/main" val="42120292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GB" b="1" dirty="0"/>
              <a:t>An Image is Worth 16x16 Words: Transformers for Image Recognition at Scale</a:t>
            </a:r>
          </a:p>
        </p:txBody>
      </p:sp>
      <p:sp>
        <p:nvSpPr>
          <p:cNvPr id="5" name="Subtitle 4"/>
          <p:cNvSpPr>
            <a:spLocks noGrp="1"/>
          </p:cNvSpPr>
          <p:nvPr>
            <p:ph type="subTitle" idx="1"/>
          </p:nvPr>
        </p:nvSpPr>
        <p:spPr/>
        <p:txBody>
          <a:bodyPr/>
          <a:lstStyle/>
          <a:p>
            <a:r>
              <a:rPr lang="en-GB" dirty="0"/>
              <a:t>Vision transformer</a:t>
            </a:r>
          </a:p>
        </p:txBody>
      </p:sp>
    </p:spTree>
    <p:extLst>
      <p:ext uri="{BB962C8B-B14F-4D97-AF65-F5344CB8AC3E}">
        <p14:creationId xmlns:p14="http://schemas.microsoft.com/office/powerpoint/2010/main" val="7403159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GB" dirty="0"/>
              <a:t>Official implementation in JAX: </a:t>
            </a:r>
            <a:r>
              <a:rPr lang="en-GB" dirty="0">
                <a:hlinkClick r:id="rId2"/>
              </a:rPr>
              <a:t>https://github.com/google-research/vision_transformer#vision-transformer</a:t>
            </a:r>
            <a:r>
              <a:rPr lang="en-GB" dirty="0"/>
              <a:t> </a:t>
            </a:r>
          </a:p>
        </p:txBody>
      </p:sp>
    </p:spTree>
    <p:extLst>
      <p:ext uri="{BB962C8B-B14F-4D97-AF65-F5344CB8AC3E}">
        <p14:creationId xmlns:p14="http://schemas.microsoft.com/office/powerpoint/2010/main" val="9698404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Vision transformer</a:t>
            </a:r>
            <a:endParaRPr lang="en-GB" dirty="0"/>
          </a:p>
        </p:txBody>
      </p:sp>
      <p:sp>
        <p:nvSpPr>
          <p:cNvPr id="3" name="Content Placeholder 2"/>
          <p:cNvSpPr>
            <a:spLocks noGrp="1"/>
          </p:cNvSpPr>
          <p:nvPr>
            <p:ph idx="1"/>
          </p:nvPr>
        </p:nvSpPr>
        <p:spPr/>
        <p:txBody>
          <a:bodyPr/>
          <a:lstStyle/>
          <a:p>
            <a:endParaRPr lang="en-GB"/>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 y="1484784"/>
            <a:ext cx="8915400"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7364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Vision transformer</a:t>
            </a:r>
            <a:endParaRPr lang="en-GB" dirty="0"/>
          </a:p>
        </p:txBody>
      </p:sp>
      <p:sp>
        <p:nvSpPr>
          <p:cNvPr id="3" name="Content Placeholder 2"/>
          <p:cNvSpPr>
            <a:spLocks noGrp="1"/>
          </p:cNvSpPr>
          <p:nvPr>
            <p:ph idx="1"/>
          </p:nvPr>
        </p:nvSpPr>
        <p:spPr/>
        <p:txBody>
          <a:bodyPr/>
          <a:lstStyle/>
          <a:p>
            <a:endParaRPr lang="en-GB" dirty="0"/>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26437"/>
          <a:stretch/>
        </p:blipFill>
        <p:spPr bwMode="auto">
          <a:xfrm>
            <a:off x="114300" y="1484784"/>
            <a:ext cx="8915400" cy="3699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251520" y="5085184"/>
            <a:ext cx="8568952" cy="1846659"/>
          </a:xfrm>
          <a:prstGeom prst="rect">
            <a:avLst/>
          </a:prstGeom>
        </p:spPr>
        <p:txBody>
          <a:bodyPr wrap="square">
            <a:spAutoFit/>
          </a:bodyPr>
          <a:lstStyle/>
          <a:p>
            <a:r>
              <a:rPr lang="en-GB" dirty="0" smtClean="0">
                <a:solidFill>
                  <a:srgbClr val="FF0000"/>
                </a:solidFill>
              </a:rPr>
              <a:t>The image x ∈ R </a:t>
            </a:r>
            <a:r>
              <a:rPr lang="en-GB" baseline="30000" dirty="0" smtClean="0">
                <a:solidFill>
                  <a:srgbClr val="FF0000"/>
                </a:solidFill>
              </a:rPr>
              <a:t>H×W×C</a:t>
            </a:r>
            <a:r>
              <a:rPr lang="en-GB" dirty="0" smtClean="0">
                <a:solidFill>
                  <a:srgbClr val="FF0000"/>
                </a:solidFill>
              </a:rPr>
              <a:t> is transformed into a sequence of flattened 2D patches </a:t>
            </a:r>
            <a:r>
              <a:rPr lang="en-GB" dirty="0" err="1" smtClean="0">
                <a:solidFill>
                  <a:srgbClr val="FF0000"/>
                </a:solidFill>
              </a:rPr>
              <a:t>x</a:t>
            </a:r>
            <a:r>
              <a:rPr lang="en-GB" baseline="-25000" dirty="0" err="1" smtClean="0">
                <a:solidFill>
                  <a:srgbClr val="FF0000"/>
                </a:solidFill>
              </a:rPr>
              <a:t>p</a:t>
            </a:r>
            <a:r>
              <a:rPr lang="en-GB" dirty="0" smtClean="0">
                <a:solidFill>
                  <a:srgbClr val="FF0000"/>
                </a:solidFill>
              </a:rPr>
              <a:t> ∈ R</a:t>
            </a:r>
            <a:r>
              <a:rPr lang="en-GB" baseline="30000" dirty="0" smtClean="0">
                <a:solidFill>
                  <a:srgbClr val="FF0000"/>
                </a:solidFill>
              </a:rPr>
              <a:t>N×(P</a:t>
            </a:r>
            <a:r>
              <a:rPr lang="en-GB" baseline="62000" dirty="0" smtClean="0">
                <a:solidFill>
                  <a:srgbClr val="FF0000"/>
                </a:solidFill>
              </a:rPr>
              <a:t>2</a:t>
            </a:r>
            <a:r>
              <a:rPr lang="en-GB" baseline="30000" dirty="0" smtClean="0">
                <a:solidFill>
                  <a:srgbClr val="FF0000"/>
                </a:solidFill>
              </a:rPr>
              <a:t> ·C) </a:t>
            </a:r>
          </a:p>
          <a:p>
            <a:pPr marL="285750" indent="-285750">
              <a:buFont typeface="Arial" pitchFamily="34" charset="0"/>
              <a:buChar char="•"/>
            </a:pPr>
            <a:r>
              <a:rPr lang="en-GB" dirty="0" smtClean="0">
                <a:solidFill>
                  <a:srgbClr val="FF0000"/>
                </a:solidFill>
              </a:rPr>
              <a:t>(P, P) is the resolution of each image patch</a:t>
            </a:r>
          </a:p>
          <a:p>
            <a:pPr marL="285750" indent="-285750">
              <a:buFont typeface="Arial" pitchFamily="34" charset="0"/>
              <a:buChar char="•"/>
            </a:pPr>
            <a:r>
              <a:rPr lang="en-GB" dirty="0" smtClean="0">
                <a:solidFill>
                  <a:srgbClr val="FF0000"/>
                </a:solidFill>
              </a:rPr>
              <a:t>sequence length: N = HW/P</a:t>
            </a:r>
            <a:r>
              <a:rPr lang="en-GB" baseline="30000" dirty="0" smtClean="0">
                <a:solidFill>
                  <a:srgbClr val="FF0000"/>
                </a:solidFill>
              </a:rPr>
              <a:t>2</a:t>
            </a:r>
          </a:p>
          <a:p>
            <a:pPr marL="285750" indent="-285750">
              <a:buFont typeface="Arial" pitchFamily="34" charset="0"/>
              <a:buChar char="•"/>
            </a:pPr>
            <a:endParaRPr lang="en-GB" baseline="30000" dirty="0">
              <a:solidFill>
                <a:srgbClr val="FF0000"/>
              </a:solidFill>
            </a:endParaRPr>
          </a:p>
          <a:p>
            <a:r>
              <a:rPr lang="en-GB" dirty="0" smtClean="0">
                <a:solidFill>
                  <a:srgbClr val="FF0000"/>
                </a:solidFill>
              </a:rPr>
              <a:t>Flatten the patches and map to D dimensions with a trainable linear projection</a:t>
            </a:r>
          </a:p>
          <a:p>
            <a:pPr marL="285750" indent="-285750">
              <a:buFont typeface="Arial" pitchFamily="34" charset="0"/>
              <a:buChar char="•"/>
            </a:pPr>
            <a:r>
              <a:rPr lang="en-GB" dirty="0" smtClean="0">
                <a:solidFill>
                  <a:srgbClr val="FF0000"/>
                </a:solidFill>
              </a:rPr>
              <a:t>constant latent vector size D through all of its layers</a:t>
            </a:r>
            <a:endParaRPr lang="en-GB" baseline="30000" dirty="0" smtClean="0">
              <a:solidFill>
                <a:srgbClr val="FF0000"/>
              </a:solidFill>
            </a:endParaRPr>
          </a:p>
          <a:p>
            <a:pPr marL="285750" indent="-285750">
              <a:buFont typeface="Arial" pitchFamily="34" charset="0"/>
              <a:buChar char="•"/>
            </a:pPr>
            <a:endParaRPr lang="en-GB" baseline="30000" dirty="0">
              <a:solidFill>
                <a:srgbClr val="FF0000"/>
              </a:solidFill>
            </a:endParaRPr>
          </a:p>
        </p:txBody>
      </p:sp>
      <p:cxnSp>
        <p:nvCxnSpPr>
          <p:cNvPr id="7" name="Straight Arrow Connector 6"/>
          <p:cNvCxnSpPr/>
          <p:nvPr/>
        </p:nvCxnSpPr>
        <p:spPr>
          <a:xfrm flipV="1">
            <a:off x="683568" y="4149080"/>
            <a:ext cx="2016224" cy="1035316"/>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2771800" y="3789040"/>
            <a:ext cx="3168352" cy="877698"/>
          </a:xfrm>
          <a:prstGeom prst="rect">
            <a:avLst/>
          </a:prstGeom>
          <a:noFill/>
          <a:ln w="76200"/>
        </p:spPr>
        <p:style>
          <a:lnRef idx="1">
            <a:schemeClr val="accent2"/>
          </a:lnRef>
          <a:fillRef idx="2">
            <a:schemeClr val="accent2"/>
          </a:fillRef>
          <a:effectRef idx="1">
            <a:schemeClr val="accent2"/>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13621280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Vision transformer</a:t>
            </a:r>
            <a:endParaRPr lang="en-GB" dirty="0"/>
          </a:p>
        </p:txBody>
      </p:sp>
      <p:sp>
        <p:nvSpPr>
          <p:cNvPr id="3" name="Content Placeholder 2"/>
          <p:cNvSpPr>
            <a:spLocks noGrp="1"/>
          </p:cNvSpPr>
          <p:nvPr>
            <p:ph idx="1"/>
          </p:nvPr>
        </p:nvSpPr>
        <p:spPr/>
        <p:txBody>
          <a:bodyPr/>
          <a:lstStyle/>
          <a:p>
            <a:endParaRPr lang="en-GB" dirty="0"/>
          </a:p>
        </p:txBody>
      </p:sp>
      <p:grpSp>
        <p:nvGrpSpPr>
          <p:cNvPr id="4" name="Group 3"/>
          <p:cNvGrpSpPr/>
          <p:nvPr/>
        </p:nvGrpSpPr>
        <p:grpSpPr>
          <a:xfrm>
            <a:off x="100358" y="1340768"/>
            <a:ext cx="8915400" cy="3699612"/>
            <a:chOff x="114300" y="1484784"/>
            <a:chExt cx="8915400" cy="3699612"/>
          </a:xfrm>
        </p:grpSpPr>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26437"/>
            <a:stretch/>
          </p:blipFill>
          <p:spPr bwMode="auto">
            <a:xfrm>
              <a:off x="114300" y="1484784"/>
              <a:ext cx="8915400" cy="3699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p:cNvSpPr/>
            <p:nvPr/>
          </p:nvSpPr>
          <p:spPr>
            <a:xfrm>
              <a:off x="2771800" y="3789040"/>
              <a:ext cx="3168352" cy="877698"/>
            </a:xfrm>
            <a:prstGeom prst="rect">
              <a:avLst/>
            </a:prstGeom>
            <a:noFill/>
            <a:ln w="76200"/>
          </p:spPr>
          <p:style>
            <a:lnRef idx="1">
              <a:schemeClr val="accent2"/>
            </a:lnRef>
            <a:fillRef idx="2">
              <a:schemeClr val="accent2"/>
            </a:fillRef>
            <a:effectRef idx="1">
              <a:schemeClr val="accent2"/>
            </a:effectRef>
            <a:fontRef idx="minor">
              <a:schemeClr val="dk1"/>
            </a:fontRef>
          </p:style>
          <p:txBody>
            <a:bodyPr rtlCol="0" anchor="ctr"/>
            <a:lstStyle/>
            <a:p>
              <a:pPr algn="ctr"/>
              <a:endParaRPr lang="en-GB"/>
            </a:p>
          </p:txBody>
        </p:sp>
      </p:gr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58058" y="4941147"/>
            <a:ext cx="4201468" cy="1862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07314" y="6403247"/>
            <a:ext cx="4572000" cy="400110"/>
          </a:xfrm>
          <a:prstGeom prst="rect">
            <a:avLst/>
          </a:prstGeom>
        </p:spPr>
        <p:txBody>
          <a:bodyPr>
            <a:spAutoFit/>
          </a:bodyPr>
          <a:lstStyle/>
          <a:p>
            <a:r>
              <a:rPr lang="en-GB" sz="1000" dirty="0" smtClean="0">
                <a:hlinkClick r:id="rId4"/>
              </a:rPr>
              <a:t>https://github.com/google-research/vision_transformer/blob/main/vit_jax/models_vit.py</a:t>
            </a:r>
            <a:r>
              <a:rPr lang="en-GB" sz="1000" dirty="0" smtClean="0"/>
              <a:t> </a:t>
            </a:r>
            <a:endParaRPr lang="en-GB" sz="1000" dirty="0"/>
          </a:p>
        </p:txBody>
      </p:sp>
    </p:spTree>
    <p:extLst>
      <p:ext uri="{BB962C8B-B14F-4D97-AF65-F5344CB8AC3E}">
        <p14:creationId xmlns:p14="http://schemas.microsoft.com/office/powerpoint/2010/main" val="1389694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Vision transformer</a:t>
            </a:r>
            <a:endParaRPr lang="en-GB" dirty="0"/>
          </a:p>
        </p:txBody>
      </p:sp>
      <p:sp>
        <p:nvSpPr>
          <p:cNvPr id="3" name="Content Placeholder 2"/>
          <p:cNvSpPr>
            <a:spLocks noGrp="1"/>
          </p:cNvSpPr>
          <p:nvPr>
            <p:ph idx="1"/>
          </p:nvPr>
        </p:nvSpPr>
        <p:spPr/>
        <p:txBody>
          <a:bodyPr/>
          <a:lstStyle/>
          <a:p>
            <a:endParaRPr lang="en-GB"/>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25603"/>
          <a:stretch/>
        </p:blipFill>
        <p:spPr bwMode="auto">
          <a:xfrm>
            <a:off x="627" y="1556792"/>
            <a:ext cx="8915400" cy="3741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xmlns:a14="http://schemas.microsoft.com/office/drawing/2010/main">
        <mc:Choice Requires="a14">
          <p:sp>
            <p:nvSpPr>
              <p:cNvPr id="4" name="Rectangle 3"/>
              <p:cNvSpPr/>
              <p:nvPr/>
            </p:nvSpPr>
            <p:spPr>
              <a:xfrm>
                <a:off x="1547664" y="5445224"/>
                <a:ext cx="5616624" cy="1213089"/>
              </a:xfrm>
              <a:prstGeom prst="rect">
                <a:avLst/>
              </a:prstGeom>
            </p:spPr>
            <p:txBody>
              <a:bodyPr wrap="square">
                <a:spAutoFit/>
              </a:bodyPr>
              <a:lstStyle/>
              <a:p>
                <a:r>
                  <a:rPr lang="en-GB" dirty="0" smtClean="0">
                    <a:solidFill>
                      <a:srgbClr val="FF0000"/>
                    </a:solidFill>
                  </a:rPr>
                  <a:t>Prepend a </a:t>
                </a:r>
                <a:r>
                  <a:rPr lang="en-GB" b="1" dirty="0" smtClean="0">
                    <a:solidFill>
                      <a:srgbClr val="FF0000"/>
                    </a:solidFill>
                  </a:rPr>
                  <a:t>learnable</a:t>
                </a:r>
                <a:r>
                  <a:rPr lang="en-GB" dirty="0" smtClean="0">
                    <a:solidFill>
                      <a:srgbClr val="FF0000"/>
                    </a:solidFill>
                  </a:rPr>
                  <a:t> embedding to the sequence of embedded patches (</a:t>
                </a:r>
                <a14:m>
                  <m:oMath xmlns:m="http://schemas.openxmlformats.org/officeDocument/2006/math">
                    <m:sSubSup>
                      <m:sSubSupPr>
                        <m:ctrlPr>
                          <a:rPr lang="en-GB" b="0" i="1" smtClean="0">
                            <a:solidFill>
                              <a:srgbClr val="FF0000"/>
                            </a:solidFill>
                            <a:latin typeface="Cambria Math"/>
                          </a:rPr>
                        </m:ctrlPr>
                      </m:sSubSupPr>
                      <m:e>
                        <m:r>
                          <a:rPr lang="en-GB" b="0" i="1" smtClean="0">
                            <a:solidFill>
                              <a:srgbClr val="FF0000"/>
                            </a:solidFill>
                            <a:latin typeface="Cambria Math"/>
                          </a:rPr>
                          <m:t>𝑧</m:t>
                        </m:r>
                      </m:e>
                      <m:sub>
                        <m:r>
                          <a:rPr lang="en-GB" b="0" i="1" smtClean="0">
                            <a:solidFill>
                              <a:srgbClr val="FF0000"/>
                            </a:solidFill>
                            <a:latin typeface="Cambria Math"/>
                          </a:rPr>
                          <m:t>0</m:t>
                        </m:r>
                      </m:sub>
                      <m:sup>
                        <m:r>
                          <a:rPr lang="en-GB" b="0" i="1" smtClean="0">
                            <a:solidFill>
                              <a:srgbClr val="FF0000"/>
                            </a:solidFill>
                            <a:latin typeface="Cambria Math"/>
                          </a:rPr>
                          <m:t>0</m:t>
                        </m:r>
                      </m:sup>
                    </m:sSubSup>
                  </m:oMath>
                </a14:m>
                <a:r>
                  <a:rPr lang="en-GB" dirty="0" smtClean="0">
                    <a:solidFill>
                      <a:srgbClr val="FF0000"/>
                    </a:solidFill>
                  </a:rPr>
                  <a:t> = </a:t>
                </a:r>
                <a:r>
                  <a:rPr lang="en-GB" dirty="0" err="1" smtClean="0">
                    <a:solidFill>
                      <a:srgbClr val="FF0000"/>
                    </a:solidFill>
                  </a:rPr>
                  <a:t>x</a:t>
                </a:r>
                <a:r>
                  <a:rPr lang="en-GB" baseline="-25000" dirty="0" err="1" smtClean="0">
                    <a:solidFill>
                      <a:srgbClr val="FF0000"/>
                    </a:solidFill>
                  </a:rPr>
                  <a:t>class</a:t>
                </a:r>
                <a:r>
                  <a:rPr lang="en-GB" dirty="0" smtClean="0">
                    <a:solidFill>
                      <a:srgbClr val="FF0000"/>
                    </a:solidFill>
                  </a:rPr>
                  <a:t>), whose state at the output of the Transformer encoder (</a:t>
                </a:r>
                <a14:m>
                  <m:oMath xmlns:m="http://schemas.openxmlformats.org/officeDocument/2006/math">
                    <m:sSubSup>
                      <m:sSubSupPr>
                        <m:ctrlPr>
                          <a:rPr lang="en-GB" b="0" i="1" smtClean="0">
                            <a:solidFill>
                              <a:srgbClr val="FF0000"/>
                            </a:solidFill>
                            <a:latin typeface="Cambria Math"/>
                          </a:rPr>
                        </m:ctrlPr>
                      </m:sSubSupPr>
                      <m:e>
                        <m:r>
                          <a:rPr lang="en-GB" b="0" i="1" smtClean="0">
                            <a:solidFill>
                              <a:srgbClr val="FF0000"/>
                            </a:solidFill>
                            <a:latin typeface="Cambria Math"/>
                          </a:rPr>
                          <m:t>𝑧</m:t>
                        </m:r>
                      </m:e>
                      <m:sub>
                        <m:r>
                          <a:rPr lang="en-GB" b="0" i="1" smtClean="0">
                            <a:solidFill>
                              <a:srgbClr val="FF0000"/>
                            </a:solidFill>
                            <a:latin typeface="Cambria Math"/>
                          </a:rPr>
                          <m:t>0</m:t>
                        </m:r>
                      </m:sub>
                      <m:sup>
                        <m:r>
                          <a:rPr lang="en-GB" b="0" i="1" smtClean="0">
                            <a:solidFill>
                              <a:srgbClr val="FF0000"/>
                            </a:solidFill>
                            <a:latin typeface="Cambria Math"/>
                          </a:rPr>
                          <m:t>𝐿</m:t>
                        </m:r>
                      </m:sup>
                    </m:sSubSup>
                  </m:oMath>
                </a14:m>
                <a:r>
                  <a:rPr lang="en-GB" dirty="0" smtClean="0">
                    <a:solidFill>
                      <a:srgbClr val="FF0000"/>
                    </a:solidFill>
                  </a:rPr>
                  <a:t>) serves as the image representation y</a:t>
                </a:r>
                <a:endParaRPr lang="en-GB" dirty="0">
                  <a:solidFill>
                    <a:srgbClr val="FF0000"/>
                  </a:solidFill>
                </a:endParaRPr>
              </a:p>
            </p:txBody>
          </p:sp>
        </mc:Choice>
        <mc:Fallback xmlns="">
          <p:sp>
            <p:nvSpPr>
              <p:cNvPr id="4" name="Rectangle 3"/>
              <p:cNvSpPr>
                <a:spLocks noRot="1" noChangeAspect="1" noMove="1" noResize="1" noEditPoints="1" noAdjustHandles="1" noChangeArrowheads="1" noChangeShapeType="1" noTextEdit="1"/>
              </p:cNvSpPr>
              <p:nvPr/>
            </p:nvSpPr>
            <p:spPr>
              <a:xfrm>
                <a:off x="1547664" y="5445224"/>
                <a:ext cx="5616624" cy="1213089"/>
              </a:xfrm>
              <a:prstGeom prst="rect">
                <a:avLst/>
              </a:prstGeom>
              <a:blipFill rotWithShape="1">
                <a:blip r:embed="rId3"/>
                <a:stretch>
                  <a:fillRect l="-977" t="-2513" b="-7035"/>
                </a:stretch>
              </a:blipFill>
            </p:spPr>
            <p:txBody>
              <a:bodyPr/>
              <a:lstStyle/>
              <a:p>
                <a:r>
                  <a:rPr lang="en-GB">
                    <a:noFill/>
                  </a:rPr>
                  <a:t> </a:t>
                </a:r>
              </a:p>
            </p:txBody>
          </p:sp>
        </mc:Fallback>
      </mc:AlternateContent>
      <p:cxnSp>
        <p:nvCxnSpPr>
          <p:cNvPr id="6" name="Straight Arrow Connector 5"/>
          <p:cNvCxnSpPr/>
          <p:nvPr/>
        </p:nvCxnSpPr>
        <p:spPr>
          <a:xfrm flipH="1" flipV="1">
            <a:off x="2267744" y="3933056"/>
            <a:ext cx="360040" cy="1440160"/>
          </a:xfrm>
          <a:prstGeom prst="straightConnector1">
            <a:avLst/>
          </a:prstGeom>
          <a:ln>
            <a:solidFill>
              <a:srgbClr val="FF0000"/>
            </a:solidFill>
            <a:tailEnd type="arrow"/>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xmlns:a14="http://schemas.microsoft.com/office/drawing/2010/main">
        <mc:Choice Requires="a14">
          <p:sp>
            <p:nvSpPr>
              <p:cNvPr id="8" name="Rectangle 7"/>
              <p:cNvSpPr/>
              <p:nvPr/>
            </p:nvSpPr>
            <p:spPr>
              <a:xfrm>
                <a:off x="3491881" y="1844824"/>
                <a:ext cx="2592288" cy="646331"/>
              </a:xfrm>
              <a:prstGeom prst="rect">
                <a:avLst/>
              </a:prstGeom>
            </p:spPr>
            <p:txBody>
              <a:bodyPr wrap="square">
                <a:spAutoFit/>
              </a:bodyPr>
              <a:lstStyle/>
              <a:p>
                <a:r>
                  <a:rPr lang="en-GB" dirty="0" smtClean="0">
                    <a:solidFill>
                      <a:srgbClr val="FF0000"/>
                    </a:solidFill>
                  </a:rPr>
                  <a:t>a classification head is attached to </a:t>
                </a:r>
                <a14:m>
                  <m:oMath xmlns:m="http://schemas.openxmlformats.org/officeDocument/2006/math">
                    <m:sSubSup>
                      <m:sSubSupPr>
                        <m:ctrlPr>
                          <a:rPr lang="en-GB" b="0" i="1" smtClean="0">
                            <a:solidFill>
                              <a:srgbClr val="FF0000"/>
                            </a:solidFill>
                            <a:latin typeface="Cambria Math"/>
                          </a:rPr>
                        </m:ctrlPr>
                      </m:sSubSupPr>
                      <m:e>
                        <m:r>
                          <a:rPr lang="en-GB" b="0" i="1" smtClean="0">
                            <a:solidFill>
                              <a:srgbClr val="FF0000"/>
                            </a:solidFill>
                            <a:latin typeface="Cambria Math"/>
                          </a:rPr>
                          <m:t>𝑧</m:t>
                        </m:r>
                      </m:e>
                      <m:sub>
                        <m:r>
                          <a:rPr lang="en-GB" b="0" i="1" smtClean="0">
                            <a:solidFill>
                              <a:srgbClr val="FF0000"/>
                            </a:solidFill>
                            <a:latin typeface="Cambria Math"/>
                          </a:rPr>
                          <m:t>0</m:t>
                        </m:r>
                      </m:sub>
                      <m:sup>
                        <m:r>
                          <a:rPr lang="en-GB" b="0" i="1" smtClean="0">
                            <a:solidFill>
                              <a:srgbClr val="FF0000"/>
                            </a:solidFill>
                            <a:latin typeface="Cambria Math"/>
                          </a:rPr>
                          <m:t>𝐿</m:t>
                        </m:r>
                      </m:sup>
                    </m:sSubSup>
                  </m:oMath>
                </a14:m>
                <a:endParaRPr lang="en-GB" dirty="0"/>
              </a:p>
            </p:txBody>
          </p:sp>
        </mc:Choice>
        <mc:Fallback xmlns="">
          <p:sp>
            <p:nvSpPr>
              <p:cNvPr id="8" name="Rectangle 7"/>
              <p:cNvSpPr>
                <a:spLocks noRot="1" noChangeAspect="1" noMove="1" noResize="1" noEditPoints="1" noAdjustHandles="1" noChangeArrowheads="1" noChangeShapeType="1" noTextEdit="1"/>
              </p:cNvSpPr>
              <p:nvPr/>
            </p:nvSpPr>
            <p:spPr>
              <a:xfrm>
                <a:off x="3491881" y="1844824"/>
                <a:ext cx="2592288" cy="646331"/>
              </a:xfrm>
              <a:prstGeom prst="rect">
                <a:avLst/>
              </a:prstGeom>
              <a:blipFill rotWithShape="1">
                <a:blip r:embed="rId4"/>
                <a:stretch>
                  <a:fillRect l="-2118" t="-4717" b="-15094"/>
                </a:stretch>
              </a:blipFill>
            </p:spPr>
            <p:txBody>
              <a:bodyPr/>
              <a:lstStyle/>
              <a:p>
                <a:r>
                  <a:rPr lang="en-GB">
                    <a:noFill/>
                  </a:rPr>
                  <a:t> </a:t>
                </a:r>
              </a:p>
            </p:txBody>
          </p:sp>
        </mc:Fallback>
      </mc:AlternateContent>
      <p:cxnSp>
        <p:nvCxnSpPr>
          <p:cNvPr id="10" name="Straight Arrow Connector 9"/>
          <p:cNvCxnSpPr/>
          <p:nvPr/>
        </p:nvCxnSpPr>
        <p:spPr>
          <a:xfrm flipH="1">
            <a:off x="2843808" y="2276872"/>
            <a:ext cx="648073" cy="0"/>
          </a:xfrm>
          <a:prstGeom prst="straightConnector1">
            <a:avLst/>
          </a:prstGeom>
          <a:ln>
            <a:solidFill>
              <a:srgbClr val="FF0000"/>
            </a:solidFill>
            <a:tailEnd type="arrow"/>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50053462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Vision transformer</a:t>
            </a:r>
            <a:endParaRPr lang="en-GB" dirty="0"/>
          </a:p>
        </p:txBody>
      </p:sp>
      <p:sp>
        <p:nvSpPr>
          <p:cNvPr id="3" name="Content Placeholder 2"/>
          <p:cNvSpPr>
            <a:spLocks noGrp="1"/>
          </p:cNvSpPr>
          <p:nvPr>
            <p:ph idx="1"/>
          </p:nvPr>
        </p:nvSpPr>
        <p:spPr/>
        <p:txBody>
          <a:bodyPr/>
          <a:lstStyle/>
          <a:p>
            <a:endParaRPr lang="en-GB" dirty="0"/>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25603"/>
          <a:stretch/>
        </p:blipFill>
        <p:spPr bwMode="auto">
          <a:xfrm>
            <a:off x="627" y="1556792"/>
            <a:ext cx="8915400" cy="3741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1547664" y="5445224"/>
            <a:ext cx="5616624" cy="1200329"/>
          </a:xfrm>
          <a:prstGeom prst="rect">
            <a:avLst/>
          </a:prstGeom>
        </p:spPr>
        <p:txBody>
          <a:bodyPr wrap="square">
            <a:spAutoFit/>
          </a:bodyPr>
          <a:lstStyle/>
          <a:p>
            <a:r>
              <a:rPr lang="en-GB" dirty="0" smtClean="0">
                <a:solidFill>
                  <a:srgbClr val="FF0000"/>
                </a:solidFill>
              </a:rPr>
              <a:t>0, 1, 2, …</a:t>
            </a:r>
          </a:p>
          <a:p>
            <a:r>
              <a:rPr lang="en-GB" dirty="0" smtClean="0">
                <a:solidFill>
                  <a:srgbClr val="FF0000"/>
                </a:solidFill>
              </a:rPr>
              <a:t>Position </a:t>
            </a:r>
            <a:r>
              <a:rPr lang="en-GB" dirty="0" err="1" smtClean="0">
                <a:solidFill>
                  <a:srgbClr val="FF0000"/>
                </a:solidFill>
              </a:rPr>
              <a:t>embeddings</a:t>
            </a:r>
            <a:r>
              <a:rPr lang="en-GB" dirty="0" smtClean="0">
                <a:solidFill>
                  <a:srgbClr val="FF0000"/>
                </a:solidFill>
              </a:rPr>
              <a:t> are added to the patch </a:t>
            </a:r>
            <a:r>
              <a:rPr lang="en-GB" dirty="0" err="1" smtClean="0">
                <a:solidFill>
                  <a:srgbClr val="FF0000"/>
                </a:solidFill>
              </a:rPr>
              <a:t>embeddings</a:t>
            </a:r>
            <a:r>
              <a:rPr lang="en-GB" dirty="0" smtClean="0">
                <a:solidFill>
                  <a:srgbClr val="FF0000"/>
                </a:solidFill>
              </a:rPr>
              <a:t> to retain positional information. </a:t>
            </a:r>
          </a:p>
          <a:p>
            <a:r>
              <a:rPr lang="ro-RO" dirty="0" smtClean="0">
                <a:solidFill>
                  <a:srgbClr val="FF0000"/>
                </a:solidFill>
              </a:rPr>
              <a:t>(</a:t>
            </a:r>
            <a:r>
              <a:rPr lang="en-GB" dirty="0" smtClean="0">
                <a:solidFill>
                  <a:srgbClr val="FF0000"/>
                </a:solidFill>
              </a:rPr>
              <a:t>standard learnable 1D position </a:t>
            </a:r>
            <a:r>
              <a:rPr lang="en-GB" dirty="0" err="1" smtClean="0">
                <a:solidFill>
                  <a:srgbClr val="FF0000"/>
                </a:solidFill>
              </a:rPr>
              <a:t>embeddings</a:t>
            </a:r>
            <a:r>
              <a:rPr lang="ro-RO" dirty="0" smtClean="0">
                <a:solidFill>
                  <a:srgbClr val="FF0000"/>
                </a:solidFill>
              </a:rPr>
              <a:t>)</a:t>
            </a:r>
            <a:endParaRPr lang="en-GB" dirty="0">
              <a:solidFill>
                <a:srgbClr val="FF0000"/>
              </a:solidFill>
            </a:endParaRPr>
          </a:p>
        </p:txBody>
      </p:sp>
      <p:cxnSp>
        <p:nvCxnSpPr>
          <p:cNvPr id="6" name="Straight Arrow Connector 5"/>
          <p:cNvCxnSpPr/>
          <p:nvPr/>
        </p:nvCxnSpPr>
        <p:spPr>
          <a:xfrm flipH="1" flipV="1">
            <a:off x="2416925" y="3858189"/>
            <a:ext cx="138851" cy="1587035"/>
          </a:xfrm>
          <a:prstGeom prst="straightConnector1">
            <a:avLst/>
          </a:prstGeom>
          <a:ln>
            <a:solidFill>
              <a:srgbClr val="FF0000"/>
            </a:solidFill>
            <a:tailEnd type="arrow"/>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202479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39881D0-C913-90D3-ECF4-096685C5A218}"/>
              </a:ext>
            </a:extLst>
          </p:cNvPr>
          <p:cNvSpPr>
            <a:spLocks noGrp="1"/>
          </p:cNvSpPr>
          <p:nvPr>
            <p:ph type="title"/>
          </p:nvPr>
        </p:nvSpPr>
        <p:spPr/>
        <p:txBody>
          <a:bodyPr/>
          <a:lstStyle/>
          <a:p>
            <a:r>
              <a:rPr lang="en-US"/>
              <a:t>Self attention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 xmlns:a16="http://schemas.microsoft.com/office/drawing/2014/main" id="{0DC9CB8B-9872-07BB-BACB-CFE4FAA01DB5}"/>
                  </a:ext>
                </a:extLst>
              </p:cNvPr>
              <p:cNvSpPr>
                <a:spLocks noGrp="1"/>
              </p:cNvSpPr>
              <p:nvPr>
                <p:ph idx="1"/>
              </p:nvPr>
            </p:nvSpPr>
            <p:spPr/>
            <p:txBody>
              <a:bodyPr>
                <a:normAutofit/>
              </a:bodyPr>
              <a:lstStyle/>
              <a:p>
                <a:r>
                  <a:rPr lang="en-US" dirty="0"/>
                  <a:t>Has no parameters</a:t>
                </a:r>
              </a:p>
              <a:p>
                <a:r>
                  <a:rPr lang="en-US" dirty="0"/>
                  <a:t>It can look far back into the input sequence (every input has the same distance to every output)</a:t>
                </a:r>
              </a:p>
              <a:p>
                <a:r>
                  <a:rPr lang="en-US" dirty="0"/>
                  <a:t>It operates on sets (no information about the sequential structure of the input)</a:t>
                </a:r>
              </a:p>
              <a:p>
                <a:pPr marL="0" indent="0">
                  <a:buNone/>
                </a:pPr>
                <a:r>
                  <a:rPr lang="en-US" sz="2800" dirty="0" err="1" smtClean="0"/>
                  <a:t>self_attention</a:t>
                </a:r>
                <a:r>
                  <a:rPr lang="en-US" sz="2800" dirty="0" smtClean="0"/>
                  <a:t>(permute(x</a:t>
                </a:r>
                <a:r>
                  <a:rPr lang="en-US" sz="2800" dirty="0"/>
                  <a:t>)) =</a:t>
                </a:r>
                <a:r>
                  <a:rPr lang="en-US" sz="2800" dirty="0" smtClean="0"/>
                  <a:t>permute(</a:t>
                </a:r>
                <a:r>
                  <a:rPr lang="en-US" sz="2800" dirty="0" err="1" smtClean="0"/>
                  <a:t>self_attention</a:t>
                </a:r>
                <a:r>
                  <a:rPr lang="en-US" sz="2800" dirty="0" smtClean="0"/>
                  <a:t>(x</a:t>
                </a:r>
                <a:r>
                  <a:rPr lang="en-US" sz="2800" dirty="0"/>
                  <a:t>))</a:t>
                </a:r>
              </a:p>
              <a:p>
                <a:r>
                  <a:rPr lang="en-US" dirty="0"/>
                  <a:t>Highest value of </a:t>
                </a:r>
                <a14:m>
                  <m:oMath xmlns:m="http://schemas.openxmlformats.org/officeDocument/2006/math">
                    <m:sSubSup>
                      <m:sSubSupPr>
                        <m:ctrlPr>
                          <a:rPr lang="en-US" b="0" i="1" smtClean="0">
                            <a:latin typeface="Cambria Math"/>
                          </a:rPr>
                        </m:ctrlPr>
                      </m:sSubSupPr>
                      <m:e>
                        <m:r>
                          <a:rPr lang="en-US" b="0" i="1" smtClean="0">
                            <a:latin typeface="Cambria Math" panose="02040503050406030204" pitchFamily="18" charset="0"/>
                          </a:rPr>
                          <m:t>𝑤</m:t>
                        </m:r>
                      </m:e>
                      <m:sub>
                        <m:r>
                          <a:rPr lang="en-US" b="0" i="1" smtClean="0">
                            <a:latin typeface="Cambria Math" panose="02040503050406030204" pitchFamily="18" charset="0"/>
                          </a:rPr>
                          <m:t>𝑖𝑗</m:t>
                        </m:r>
                      </m:sub>
                      <m:sup>
                        <m:r>
                          <a:rPr lang="en-US" b="0" i="1" smtClean="0">
                            <a:latin typeface="Cambria Math" panose="02040503050406030204" pitchFamily="18" charset="0"/>
                          </a:rPr>
                          <m:t>′</m:t>
                        </m:r>
                      </m:sup>
                    </m:sSubSup>
                  </m:oMath>
                </a14:m>
                <a:r>
                  <a:rPr lang="en-US" dirty="0"/>
                  <a:t> ?</a:t>
                </a:r>
              </a:p>
              <a:p>
                <a:pPr marL="0" indent="0">
                  <a:buNone/>
                </a:pPr>
                <a:endParaRPr lang="en-US" dirty="0"/>
              </a:p>
              <a:p>
                <a:endParaRPr lang="en-US" dirty="0"/>
              </a:p>
            </p:txBody>
          </p:sp>
        </mc:Choice>
        <mc:Fallback xmlns="">
          <p:sp>
            <p:nvSpPr>
              <p:cNvPr id="3" name="Content Placeholder 2">
                <a:extLst>
                  <a:ext uri="{FF2B5EF4-FFF2-40B4-BE49-F238E27FC236}">
                    <a16:creationId xmlns="" xmlns:a16="http://schemas.microsoft.com/office/drawing/2014/main" xmlns:a14="http://schemas.microsoft.com/office/drawing/2010/main" id="{0DC9CB8B-9872-07BB-BACB-CFE4FAA01DB5}"/>
                  </a:ext>
                </a:extLst>
              </p:cNvPr>
              <p:cNvSpPr>
                <a:spLocks noGrp="1" noRot="1" noChangeAspect="1" noMove="1" noResize="1" noEditPoints="1" noAdjustHandles="1" noChangeArrowheads="1" noChangeShapeType="1" noTextEdit="1"/>
              </p:cNvSpPr>
              <p:nvPr>
                <p:ph idx="1"/>
              </p:nvPr>
            </p:nvSpPr>
            <p:spPr>
              <a:blipFill rotWithShape="1">
                <a:blip r:embed="rId2"/>
                <a:stretch>
                  <a:fillRect l="-1630" t="-1752" r="-74"/>
                </a:stretch>
              </a:blipFill>
            </p:spPr>
            <p:txBody>
              <a:bodyPr/>
              <a:lstStyle/>
              <a:p>
                <a:r>
                  <a:rPr lang="en-GB">
                    <a:noFill/>
                  </a:rPr>
                  <a:t> </a:t>
                </a:r>
              </a:p>
            </p:txBody>
          </p:sp>
        </mc:Fallback>
      </mc:AlternateContent>
    </p:spTree>
    <p:extLst>
      <p:ext uri="{BB962C8B-B14F-4D97-AF65-F5344CB8AC3E}">
        <p14:creationId xmlns:p14="http://schemas.microsoft.com/office/powerpoint/2010/main" val="322187070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Vision transformer</a:t>
            </a:r>
            <a:endParaRPr lang="en-GB" dirty="0"/>
          </a:p>
        </p:txBody>
      </p:sp>
      <p:sp>
        <p:nvSpPr>
          <p:cNvPr id="3" name="Content Placeholder 2"/>
          <p:cNvSpPr>
            <a:spLocks noGrp="1"/>
          </p:cNvSpPr>
          <p:nvPr>
            <p:ph idx="1"/>
          </p:nvPr>
        </p:nvSpPr>
        <p:spPr/>
        <p:txBody>
          <a:bodyPr/>
          <a:lstStyle/>
          <a:p>
            <a:endParaRPr lang="en-GB" dirty="0"/>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25603"/>
          <a:stretch/>
        </p:blipFill>
        <p:spPr bwMode="auto">
          <a:xfrm>
            <a:off x="627" y="1556792"/>
            <a:ext cx="8915400" cy="3741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9832" y="5128525"/>
            <a:ext cx="6084168" cy="1729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Rectangle 10"/>
          <p:cNvSpPr/>
          <p:nvPr/>
        </p:nvSpPr>
        <p:spPr>
          <a:xfrm>
            <a:off x="-3564" y="5949280"/>
            <a:ext cx="3168542" cy="553998"/>
          </a:xfrm>
          <a:prstGeom prst="rect">
            <a:avLst/>
          </a:prstGeom>
        </p:spPr>
        <p:txBody>
          <a:bodyPr wrap="square">
            <a:spAutoFit/>
          </a:bodyPr>
          <a:lstStyle/>
          <a:p>
            <a:r>
              <a:rPr lang="en-GB" sz="1000" dirty="0" smtClean="0">
                <a:hlinkClick r:id="rId4"/>
              </a:rPr>
              <a:t>https://github.com/google-research/vision_transformer/blob/main/vit_jax/models_vit.py</a:t>
            </a:r>
            <a:r>
              <a:rPr lang="en-GB" sz="1000" dirty="0" smtClean="0"/>
              <a:t> </a:t>
            </a:r>
            <a:endParaRPr lang="en-GB" sz="1000" dirty="0"/>
          </a:p>
        </p:txBody>
      </p:sp>
    </p:spTree>
    <p:extLst>
      <p:ext uri="{BB962C8B-B14F-4D97-AF65-F5344CB8AC3E}">
        <p14:creationId xmlns:p14="http://schemas.microsoft.com/office/powerpoint/2010/main" val="38687802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986" y="0"/>
            <a:ext cx="8229600" cy="1143000"/>
          </a:xfrm>
        </p:spPr>
        <p:txBody>
          <a:bodyPr/>
          <a:lstStyle/>
          <a:p>
            <a:pPr algn="l"/>
            <a:r>
              <a:rPr lang="ro-RO" dirty="0" smtClean="0"/>
              <a:t>Vision Transformer</a:t>
            </a:r>
            <a:endParaRPr lang="en-GB" dirty="0"/>
          </a:p>
        </p:txBody>
      </p:sp>
      <p:sp>
        <p:nvSpPr>
          <p:cNvPr id="5" name="Content Placeholder 4"/>
          <p:cNvSpPr>
            <a:spLocks noGrp="1"/>
          </p:cNvSpPr>
          <p:nvPr>
            <p:ph sz="half" idx="1"/>
          </p:nvPr>
        </p:nvSpPr>
        <p:spPr>
          <a:xfrm>
            <a:off x="457200" y="980728"/>
            <a:ext cx="6419056" cy="5616624"/>
          </a:xfrm>
        </p:spPr>
        <p:txBody>
          <a:bodyPr>
            <a:normAutofit/>
          </a:bodyPr>
          <a:lstStyle/>
          <a:p>
            <a:pPr marL="0" indent="0">
              <a:buNone/>
            </a:pPr>
            <a:r>
              <a:rPr lang="en-GB" sz="2400" dirty="0" smtClean="0"/>
              <a:t>The Transformer encoder consists of alternating layers of </a:t>
            </a:r>
            <a:r>
              <a:rPr lang="en-GB" sz="2400" dirty="0" err="1" smtClean="0"/>
              <a:t>multiheaded</a:t>
            </a:r>
            <a:r>
              <a:rPr lang="en-GB" sz="2400" dirty="0" smtClean="0"/>
              <a:t> self</a:t>
            </a:r>
            <a:r>
              <a:rPr lang="ro-RO" sz="2400" dirty="0" smtClean="0"/>
              <a:t>-</a:t>
            </a:r>
            <a:r>
              <a:rPr lang="en-GB" sz="2400" dirty="0" smtClean="0"/>
              <a:t>attention and MLP blocks</a:t>
            </a:r>
            <a:r>
              <a:rPr lang="ro-RO" sz="2400" dirty="0" smtClean="0"/>
              <a:t>.</a:t>
            </a:r>
            <a:endParaRPr lang="en-GB" sz="2400" dirty="0"/>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5085184"/>
            <a:ext cx="6997700" cy="149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2578732"/>
            <a:ext cx="3489566" cy="2356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64855" y="1556792"/>
            <a:ext cx="2095500" cy="4400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4568176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30" y="2708920"/>
            <a:ext cx="4942079" cy="1872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GB" dirty="0"/>
              <a:t>Position </a:t>
            </a:r>
            <a:r>
              <a:rPr lang="en-GB" dirty="0" err="1"/>
              <a:t>Embeddings</a:t>
            </a:r>
            <a:r>
              <a:rPr lang="en-GB" dirty="0"/>
              <a:t> Visualisation</a:t>
            </a:r>
          </a:p>
        </p:txBody>
      </p:sp>
      <p:pic>
        <p:nvPicPr>
          <p:cNvPr id="327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0428" y="1916832"/>
            <a:ext cx="4313572" cy="4124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54672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ro-RO" dirty="0" smtClean="0"/>
              <a:t>Vision Transformer </a:t>
            </a:r>
            <a:endParaRPr lang="en-GB" dirty="0"/>
          </a:p>
        </p:txBody>
      </p:sp>
      <p:sp>
        <p:nvSpPr>
          <p:cNvPr id="3" name="Content Placeholder 2"/>
          <p:cNvSpPr>
            <a:spLocks noGrp="1"/>
          </p:cNvSpPr>
          <p:nvPr>
            <p:ph idx="1"/>
          </p:nvPr>
        </p:nvSpPr>
        <p:spPr/>
        <p:txBody>
          <a:bodyPr/>
          <a:lstStyle/>
          <a:p>
            <a:endParaRPr lang="en-GB"/>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238" y="1340768"/>
            <a:ext cx="7629525" cy="2628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8522962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5736" y="404664"/>
            <a:ext cx="6805389" cy="46027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67544" y="5301208"/>
            <a:ext cx="4360296" cy="1200329"/>
          </a:xfrm>
          <a:prstGeom prst="rect">
            <a:avLst/>
          </a:prstGeom>
          <a:noFill/>
        </p:spPr>
        <p:txBody>
          <a:bodyPr wrap="none" rtlCol="0">
            <a:spAutoFit/>
          </a:bodyPr>
          <a:lstStyle/>
          <a:p>
            <a:r>
              <a:rPr lang="en-GB" dirty="0" err="1" smtClean="0"/>
              <a:t>BiT</a:t>
            </a:r>
            <a:r>
              <a:rPr lang="en-GB" dirty="0" smtClean="0"/>
              <a:t> – modified </a:t>
            </a:r>
            <a:r>
              <a:rPr lang="en-GB" dirty="0" err="1" smtClean="0"/>
              <a:t>Resnet</a:t>
            </a:r>
            <a:r>
              <a:rPr lang="en-GB" dirty="0" smtClean="0"/>
              <a:t> architecture</a:t>
            </a:r>
          </a:p>
          <a:p>
            <a:r>
              <a:rPr lang="en-GB" dirty="0" err="1" smtClean="0"/>
              <a:t>Imagenet</a:t>
            </a:r>
            <a:r>
              <a:rPr lang="en-GB" dirty="0" smtClean="0"/>
              <a:t>: 1.2M images, 1k classes</a:t>
            </a:r>
          </a:p>
          <a:p>
            <a:endParaRPr lang="en-GB" dirty="0" smtClean="0"/>
          </a:p>
          <a:p>
            <a:r>
              <a:rPr lang="en-GB" dirty="0" err="1" smtClean="0"/>
              <a:t>ViT</a:t>
            </a:r>
            <a:r>
              <a:rPr lang="en-GB" dirty="0" smtClean="0"/>
              <a:t> models perform worse than </a:t>
            </a:r>
            <a:r>
              <a:rPr lang="en-GB" dirty="0" err="1" smtClean="0"/>
              <a:t>ResNets</a:t>
            </a:r>
            <a:r>
              <a:rPr lang="en-GB" dirty="0" smtClean="0"/>
              <a:t>   </a:t>
            </a:r>
            <a:r>
              <a:rPr lang="en-GB" dirty="0" smtClean="0">
                <a:sym typeface="Wingdings" pitchFamily="2" charset="2"/>
              </a:rPr>
              <a:t> </a:t>
            </a:r>
            <a:endParaRPr lang="en-GB" dirty="0"/>
          </a:p>
        </p:txBody>
      </p:sp>
      <p:sp>
        <p:nvSpPr>
          <p:cNvPr id="3" name="Rectangle 2"/>
          <p:cNvSpPr/>
          <p:nvPr/>
        </p:nvSpPr>
        <p:spPr>
          <a:xfrm>
            <a:off x="3347864" y="692696"/>
            <a:ext cx="576064" cy="3528392"/>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p:cNvSpPr/>
          <p:nvPr/>
        </p:nvSpPr>
        <p:spPr>
          <a:xfrm>
            <a:off x="5940151" y="5157192"/>
            <a:ext cx="3060973" cy="1754326"/>
          </a:xfrm>
          <a:prstGeom prst="rect">
            <a:avLst/>
          </a:prstGeom>
        </p:spPr>
        <p:txBody>
          <a:bodyPr wrap="square">
            <a:spAutoFit/>
          </a:bodyPr>
          <a:lstStyle/>
          <a:p>
            <a:r>
              <a:rPr lang="en-GB" dirty="0" smtClean="0"/>
              <a:t>B = Base </a:t>
            </a:r>
          </a:p>
          <a:p>
            <a:r>
              <a:rPr lang="en-GB" dirty="0" smtClean="0"/>
              <a:t>L = Large </a:t>
            </a:r>
          </a:p>
          <a:p>
            <a:r>
              <a:rPr lang="en-GB" dirty="0" smtClean="0"/>
              <a:t>H = Huge </a:t>
            </a:r>
          </a:p>
          <a:p>
            <a:r>
              <a:rPr lang="en-GB" dirty="0" smtClean="0"/>
              <a:t>/32, /16, /14 is patch size; smaller patch size is a bigger model (more patches)</a:t>
            </a:r>
            <a:endParaRPr lang="en-GB" dirty="0"/>
          </a:p>
        </p:txBody>
      </p:sp>
    </p:spTree>
    <p:extLst>
      <p:ext uri="{BB962C8B-B14F-4D97-AF65-F5344CB8AC3E}">
        <p14:creationId xmlns:p14="http://schemas.microsoft.com/office/powerpoint/2010/main" val="11454949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5736" y="404664"/>
            <a:ext cx="6805389" cy="46027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67544" y="5301208"/>
            <a:ext cx="5311839" cy="1477328"/>
          </a:xfrm>
          <a:prstGeom prst="rect">
            <a:avLst/>
          </a:prstGeom>
          <a:noFill/>
        </p:spPr>
        <p:txBody>
          <a:bodyPr wrap="none" rtlCol="0">
            <a:spAutoFit/>
          </a:bodyPr>
          <a:lstStyle/>
          <a:p>
            <a:r>
              <a:rPr lang="en-GB" dirty="0" err="1" smtClean="0"/>
              <a:t>BiT</a:t>
            </a:r>
            <a:r>
              <a:rPr lang="en-GB" dirty="0" smtClean="0"/>
              <a:t> – modified </a:t>
            </a:r>
            <a:r>
              <a:rPr lang="en-GB" dirty="0" err="1" smtClean="0"/>
              <a:t>Resnet</a:t>
            </a:r>
            <a:r>
              <a:rPr lang="en-GB" dirty="0" smtClean="0"/>
              <a:t> architecture</a:t>
            </a:r>
          </a:p>
          <a:p>
            <a:r>
              <a:rPr lang="en-GB" dirty="0" smtClean="0"/>
              <a:t>ImageNet-21k: 14M images, 21k categories</a:t>
            </a:r>
          </a:p>
          <a:p>
            <a:endParaRPr lang="en-GB" dirty="0"/>
          </a:p>
          <a:p>
            <a:r>
              <a:rPr lang="en-GB" dirty="0" err="1" smtClean="0"/>
              <a:t>pretrain</a:t>
            </a:r>
            <a:r>
              <a:rPr lang="en-GB" dirty="0" smtClean="0"/>
              <a:t> on ImageNet-21k and fine-tune on </a:t>
            </a:r>
            <a:r>
              <a:rPr lang="en-GB" dirty="0" err="1" smtClean="0"/>
              <a:t>ImageNet</a:t>
            </a:r>
            <a:r>
              <a:rPr lang="en-GB" dirty="0" smtClean="0"/>
              <a:t> </a:t>
            </a:r>
          </a:p>
          <a:p>
            <a:r>
              <a:rPr lang="en-GB" dirty="0" smtClean="0"/>
              <a:t>big </a:t>
            </a:r>
            <a:r>
              <a:rPr lang="en-GB" dirty="0" err="1" smtClean="0"/>
              <a:t>ViTs</a:t>
            </a:r>
            <a:r>
              <a:rPr lang="en-GB" dirty="0" smtClean="0"/>
              <a:t> match big </a:t>
            </a:r>
            <a:r>
              <a:rPr lang="en-GB" dirty="0" err="1" smtClean="0"/>
              <a:t>ResNets</a:t>
            </a:r>
            <a:endParaRPr lang="en-GB" dirty="0" smtClean="0"/>
          </a:p>
        </p:txBody>
      </p:sp>
      <p:sp>
        <p:nvSpPr>
          <p:cNvPr id="3" name="Rectangle 2"/>
          <p:cNvSpPr/>
          <p:nvPr/>
        </p:nvSpPr>
        <p:spPr>
          <a:xfrm>
            <a:off x="5652120" y="692696"/>
            <a:ext cx="576064" cy="216024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p:cNvSpPr/>
          <p:nvPr/>
        </p:nvSpPr>
        <p:spPr>
          <a:xfrm>
            <a:off x="5940151" y="5157192"/>
            <a:ext cx="3060973" cy="1754326"/>
          </a:xfrm>
          <a:prstGeom prst="rect">
            <a:avLst/>
          </a:prstGeom>
        </p:spPr>
        <p:txBody>
          <a:bodyPr wrap="square">
            <a:spAutoFit/>
          </a:bodyPr>
          <a:lstStyle/>
          <a:p>
            <a:r>
              <a:rPr lang="en-GB" dirty="0" smtClean="0"/>
              <a:t>B = Base </a:t>
            </a:r>
          </a:p>
          <a:p>
            <a:r>
              <a:rPr lang="en-GB" dirty="0" smtClean="0"/>
              <a:t>L = Large </a:t>
            </a:r>
          </a:p>
          <a:p>
            <a:r>
              <a:rPr lang="en-GB" dirty="0" smtClean="0"/>
              <a:t>H = Huge </a:t>
            </a:r>
          </a:p>
          <a:p>
            <a:r>
              <a:rPr lang="en-GB" dirty="0" smtClean="0"/>
              <a:t>/32, /16, /14 is patch size; smaller patch size is a bigger model (more patches)</a:t>
            </a:r>
            <a:endParaRPr lang="en-GB" dirty="0"/>
          </a:p>
        </p:txBody>
      </p:sp>
    </p:spTree>
    <p:extLst>
      <p:ext uri="{BB962C8B-B14F-4D97-AF65-F5344CB8AC3E}">
        <p14:creationId xmlns:p14="http://schemas.microsoft.com/office/powerpoint/2010/main" val="338140498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5736" y="404664"/>
            <a:ext cx="6805389" cy="46027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67544" y="5301208"/>
            <a:ext cx="5254131" cy="1477328"/>
          </a:xfrm>
          <a:prstGeom prst="rect">
            <a:avLst/>
          </a:prstGeom>
          <a:noFill/>
        </p:spPr>
        <p:txBody>
          <a:bodyPr wrap="none" rtlCol="0">
            <a:spAutoFit/>
          </a:bodyPr>
          <a:lstStyle/>
          <a:p>
            <a:r>
              <a:rPr lang="en-GB" dirty="0" err="1" smtClean="0"/>
              <a:t>BiT</a:t>
            </a:r>
            <a:r>
              <a:rPr lang="en-GB" dirty="0" smtClean="0"/>
              <a:t> – modified </a:t>
            </a:r>
            <a:r>
              <a:rPr lang="en-GB" dirty="0" err="1" smtClean="0"/>
              <a:t>Resnet</a:t>
            </a:r>
            <a:r>
              <a:rPr lang="en-GB" dirty="0" smtClean="0"/>
              <a:t> architecture</a:t>
            </a:r>
          </a:p>
          <a:p>
            <a:r>
              <a:rPr lang="en-GB" dirty="0" smtClean="0"/>
              <a:t>JFT - 300M internal Google dataset with 300M images</a:t>
            </a:r>
          </a:p>
          <a:p>
            <a:endParaRPr lang="en-GB" dirty="0"/>
          </a:p>
          <a:p>
            <a:r>
              <a:rPr lang="en-GB" dirty="0" err="1" smtClean="0"/>
              <a:t>pretrain</a:t>
            </a:r>
            <a:r>
              <a:rPr lang="en-GB" dirty="0" smtClean="0"/>
              <a:t> on JFT  and fine-tune on </a:t>
            </a:r>
            <a:r>
              <a:rPr lang="en-GB" dirty="0" err="1" smtClean="0"/>
              <a:t>ImageNet</a:t>
            </a:r>
            <a:r>
              <a:rPr lang="en-GB" dirty="0" smtClean="0"/>
              <a:t> </a:t>
            </a:r>
          </a:p>
          <a:p>
            <a:r>
              <a:rPr lang="en-GB" dirty="0" smtClean="0"/>
              <a:t>large </a:t>
            </a:r>
            <a:r>
              <a:rPr lang="en-GB" dirty="0" err="1" smtClean="0"/>
              <a:t>ViTs</a:t>
            </a:r>
            <a:r>
              <a:rPr lang="en-GB" dirty="0" smtClean="0"/>
              <a:t> outperform large </a:t>
            </a:r>
            <a:r>
              <a:rPr lang="en-GB" dirty="0" err="1" smtClean="0"/>
              <a:t>ResNets</a:t>
            </a:r>
            <a:endParaRPr lang="en-GB" dirty="0" smtClean="0"/>
          </a:p>
        </p:txBody>
      </p:sp>
      <p:sp>
        <p:nvSpPr>
          <p:cNvPr id="3" name="Rectangle 2"/>
          <p:cNvSpPr/>
          <p:nvPr/>
        </p:nvSpPr>
        <p:spPr>
          <a:xfrm>
            <a:off x="8028384" y="692696"/>
            <a:ext cx="576064" cy="216024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p:cNvSpPr/>
          <p:nvPr/>
        </p:nvSpPr>
        <p:spPr>
          <a:xfrm>
            <a:off x="5940151" y="5157192"/>
            <a:ext cx="3060973" cy="1754326"/>
          </a:xfrm>
          <a:prstGeom prst="rect">
            <a:avLst/>
          </a:prstGeom>
        </p:spPr>
        <p:txBody>
          <a:bodyPr wrap="square">
            <a:spAutoFit/>
          </a:bodyPr>
          <a:lstStyle/>
          <a:p>
            <a:r>
              <a:rPr lang="en-GB" dirty="0" smtClean="0"/>
              <a:t>B = Base </a:t>
            </a:r>
          </a:p>
          <a:p>
            <a:r>
              <a:rPr lang="en-GB" dirty="0" smtClean="0"/>
              <a:t>L = Large </a:t>
            </a:r>
          </a:p>
          <a:p>
            <a:r>
              <a:rPr lang="en-GB" dirty="0" smtClean="0"/>
              <a:t>H = Huge </a:t>
            </a:r>
          </a:p>
          <a:p>
            <a:r>
              <a:rPr lang="en-GB" dirty="0" smtClean="0"/>
              <a:t>/32, /16, /14 is patch size; smaller patch size is a bigger model (more patches)</a:t>
            </a:r>
            <a:endParaRPr lang="en-GB" dirty="0"/>
          </a:p>
        </p:txBody>
      </p:sp>
    </p:spTree>
    <p:extLst>
      <p:ext uri="{BB962C8B-B14F-4D97-AF65-F5344CB8AC3E}">
        <p14:creationId xmlns:p14="http://schemas.microsoft.com/office/powerpoint/2010/main" val="135373605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ro-RO" dirty="0" smtClean="0"/>
              <a:t>DeIT</a:t>
            </a:r>
            <a:endParaRPr lang="en-GB" dirty="0"/>
          </a:p>
        </p:txBody>
      </p:sp>
      <p:sp>
        <p:nvSpPr>
          <p:cNvPr id="5" name="Subtitle 4"/>
          <p:cNvSpPr>
            <a:spLocks noGrp="1"/>
          </p:cNvSpPr>
          <p:nvPr>
            <p:ph type="subTitle" idx="1"/>
          </p:nvPr>
        </p:nvSpPr>
        <p:spPr/>
        <p:txBody>
          <a:bodyPr/>
          <a:lstStyle/>
          <a:p>
            <a:r>
              <a:rPr lang="en-GB" b="1" dirty="0"/>
              <a:t>Training data-efficient image transformers &amp; distillation through attention</a:t>
            </a:r>
          </a:p>
          <a:p>
            <a:endParaRPr lang="en-GB" dirty="0"/>
          </a:p>
        </p:txBody>
      </p:sp>
      <p:sp>
        <p:nvSpPr>
          <p:cNvPr id="6" name="Rectangle 5"/>
          <p:cNvSpPr/>
          <p:nvPr/>
        </p:nvSpPr>
        <p:spPr>
          <a:xfrm>
            <a:off x="323528" y="6375811"/>
            <a:ext cx="2306401" cy="276999"/>
          </a:xfrm>
          <a:prstGeom prst="rect">
            <a:avLst/>
          </a:prstGeom>
        </p:spPr>
        <p:txBody>
          <a:bodyPr wrap="none">
            <a:spAutoFit/>
          </a:bodyPr>
          <a:lstStyle/>
          <a:p>
            <a:r>
              <a:rPr lang="en-GB" sz="1200" dirty="0" smtClean="0">
                <a:hlinkClick r:id="rId2"/>
              </a:rPr>
              <a:t>https://arxiv.org/abs/2012.12877</a:t>
            </a:r>
            <a:r>
              <a:rPr lang="en-GB" sz="1200" dirty="0" smtClean="0"/>
              <a:t> </a:t>
            </a:r>
            <a:endParaRPr lang="en-GB" sz="1200" dirty="0"/>
          </a:p>
        </p:txBody>
      </p:sp>
    </p:spTree>
    <p:extLst>
      <p:ext uri="{BB962C8B-B14F-4D97-AF65-F5344CB8AC3E}">
        <p14:creationId xmlns:p14="http://schemas.microsoft.com/office/powerpoint/2010/main" val="184505090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Knowledge distillation</a:t>
            </a:r>
            <a:endParaRPr lang="en-GB" dirty="0"/>
          </a:p>
        </p:txBody>
      </p:sp>
      <p:pic>
        <p:nvPicPr>
          <p:cNvPr id="7172" name="Picture 4" descr="A Gentle Introduction to Hint Learning &amp; Knowledge Distillation | by LA  Tran | Towards A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233" y="1978384"/>
            <a:ext cx="5265582" cy="324036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251520" y="6567155"/>
            <a:ext cx="8640960" cy="246221"/>
          </a:xfrm>
          <a:prstGeom prst="rect">
            <a:avLst/>
          </a:prstGeom>
        </p:spPr>
        <p:txBody>
          <a:bodyPr wrap="square">
            <a:spAutoFit/>
          </a:bodyPr>
          <a:lstStyle/>
          <a:p>
            <a:r>
              <a:rPr lang="en-GB" sz="1000" dirty="0" smtClean="0">
                <a:hlinkClick r:id="rId3"/>
              </a:rPr>
              <a:t>https://pub.towardsai.net/a-gentle-introduction-to-knowledge-distillation-6240bf8eb8ea</a:t>
            </a:r>
            <a:r>
              <a:rPr lang="ro-RO" sz="1000" dirty="0" smtClean="0"/>
              <a:t> </a:t>
            </a:r>
            <a:endParaRPr lang="en-GB" sz="1000" dirty="0"/>
          </a:p>
        </p:txBody>
      </p:sp>
      <p:sp>
        <p:nvSpPr>
          <p:cNvPr id="6" name="Rectangle 5"/>
          <p:cNvSpPr/>
          <p:nvPr/>
        </p:nvSpPr>
        <p:spPr>
          <a:xfrm>
            <a:off x="4320480" y="1268760"/>
            <a:ext cx="4572000" cy="646331"/>
          </a:xfrm>
          <a:prstGeom prst="rect">
            <a:avLst/>
          </a:prstGeom>
        </p:spPr>
        <p:txBody>
          <a:bodyPr>
            <a:spAutoFit/>
          </a:bodyPr>
          <a:lstStyle/>
          <a:p>
            <a:r>
              <a:rPr lang="en-GB" dirty="0" smtClean="0">
                <a:solidFill>
                  <a:srgbClr val="FF0000"/>
                </a:solidFill>
              </a:rPr>
              <a:t>Step 1: Train a teacher model on images and ground-truth labels</a:t>
            </a:r>
            <a:r>
              <a:rPr lang="ro-RO" dirty="0" smtClean="0">
                <a:solidFill>
                  <a:srgbClr val="FF0000"/>
                </a:solidFill>
              </a:rPr>
              <a:t> (cross entropy loss)</a:t>
            </a:r>
            <a:endParaRPr lang="en-GB" dirty="0">
              <a:solidFill>
                <a:srgbClr val="FF0000"/>
              </a:solidFill>
            </a:endParaRPr>
          </a:p>
        </p:txBody>
      </p:sp>
      <p:cxnSp>
        <p:nvCxnSpPr>
          <p:cNvPr id="8" name="Straight Arrow Connector 7"/>
          <p:cNvCxnSpPr/>
          <p:nvPr/>
        </p:nvCxnSpPr>
        <p:spPr>
          <a:xfrm flipH="1">
            <a:off x="3779912" y="1484784"/>
            <a:ext cx="576064" cy="108012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251520" y="5628889"/>
            <a:ext cx="3384376" cy="923330"/>
          </a:xfrm>
          <a:prstGeom prst="rect">
            <a:avLst/>
          </a:prstGeom>
        </p:spPr>
        <p:txBody>
          <a:bodyPr wrap="square">
            <a:spAutoFit/>
          </a:bodyPr>
          <a:lstStyle/>
          <a:p>
            <a:r>
              <a:rPr lang="en-GB" dirty="0" smtClean="0">
                <a:solidFill>
                  <a:srgbClr val="FF0000"/>
                </a:solidFill>
              </a:rPr>
              <a:t>Step 2: Train a student model to match predictions from the teacher</a:t>
            </a:r>
            <a:endParaRPr lang="ro-RO" dirty="0" smtClean="0">
              <a:solidFill>
                <a:srgbClr val="FF0000"/>
              </a:solidFill>
            </a:endParaRPr>
          </a:p>
        </p:txBody>
      </p:sp>
      <p:sp>
        <p:nvSpPr>
          <p:cNvPr id="10" name="Rectangle 9"/>
          <p:cNvSpPr/>
          <p:nvPr/>
        </p:nvSpPr>
        <p:spPr>
          <a:xfrm>
            <a:off x="6773749" y="3258907"/>
            <a:ext cx="2262748" cy="923330"/>
          </a:xfrm>
          <a:prstGeom prst="rect">
            <a:avLst/>
          </a:prstGeom>
        </p:spPr>
        <p:txBody>
          <a:bodyPr wrap="square">
            <a:spAutoFit/>
          </a:bodyPr>
          <a:lstStyle/>
          <a:p>
            <a:r>
              <a:rPr lang="ro-RO" dirty="0" smtClean="0">
                <a:solidFill>
                  <a:srgbClr val="FF0000"/>
                </a:solidFill>
              </a:rPr>
              <a:t>KL divergence loss</a:t>
            </a:r>
          </a:p>
          <a:p>
            <a:r>
              <a:rPr lang="ro-RO" dirty="0" smtClean="0">
                <a:solidFill>
                  <a:srgbClr val="FF0000"/>
                </a:solidFill>
              </a:rPr>
              <a:t>(knowledge distillation loss)</a:t>
            </a:r>
          </a:p>
        </p:txBody>
      </p:sp>
      <p:cxnSp>
        <p:nvCxnSpPr>
          <p:cNvPr id="13" name="Straight Arrow Connector 12"/>
          <p:cNvCxnSpPr/>
          <p:nvPr/>
        </p:nvCxnSpPr>
        <p:spPr>
          <a:xfrm flipV="1">
            <a:off x="2987824" y="4693431"/>
            <a:ext cx="563640" cy="93545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1"/>
          </p:cNvCxnSpPr>
          <p:nvPr/>
        </p:nvCxnSpPr>
        <p:spPr>
          <a:xfrm flipH="1" flipV="1">
            <a:off x="5652121" y="3501009"/>
            <a:ext cx="1121628" cy="219563"/>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6780168" y="5120263"/>
            <a:ext cx="2262748" cy="646331"/>
          </a:xfrm>
          <a:prstGeom prst="rect">
            <a:avLst/>
          </a:prstGeom>
        </p:spPr>
        <p:txBody>
          <a:bodyPr wrap="square">
            <a:spAutoFit/>
          </a:bodyPr>
          <a:lstStyle/>
          <a:p>
            <a:r>
              <a:rPr lang="ro-RO" dirty="0" smtClean="0">
                <a:solidFill>
                  <a:srgbClr val="FF0000"/>
                </a:solidFill>
              </a:rPr>
              <a:t>You can also use standard CE loss</a:t>
            </a:r>
          </a:p>
        </p:txBody>
      </p:sp>
      <p:cxnSp>
        <p:nvCxnSpPr>
          <p:cNvPr id="24" name="Straight Arrow Connector 23"/>
          <p:cNvCxnSpPr>
            <a:stCxn id="21" idx="1"/>
          </p:cNvCxnSpPr>
          <p:nvPr/>
        </p:nvCxnSpPr>
        <p:spPr>
          <a:xfrm flipH="1" flipV="1">
            <a:off x="5556886" y="4693431"/>
            <a:ext cx="1223282" cy="74999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7173"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51853" y="4176930"/>
            <a:ext cx="2540627" cy="516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299479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6016" y="908720"/>
            <a:ext cx="4343400" cy="5648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normAutofit/>
          </a:bodyPr>
          <a:lstStyle/>
          <a:p>
            <a:pPr algn="l"/>
            <a:r>
              <a:rPr lang="ro-RO" sz="3800" dirty="0" smtClean="0"/>
              <a:t>DeIT D</a:t>
            </a:r>
            <a:r>
              <a:rPr lang="en-GB" sz="3800" dirty="0" err="1" smtClean="0"/>
              <a:t>ata</a:t>
            </a:r>
            <a:r>
              <a:rPr lang="en-GB" sz="3800" dirty="0" smtClean="0"/>
              <a:t>-efficient</a:t>
            </a:r>
            <a:r>
              <a:rPr lang="ro-RO" sz="3800" dirty="0" smtClean="0"/>
              <a:t> I</a:t>
            </a:r>
            <a:r>
              <a:rPr lang="en-GB" sz="3800" dirty="0" smtClean="0"/>
              <a:t>mage</a:t>
            </a:r>
            <a:r>
              <a:rPr lang="en-GB" sz="3800" dirty="0"/>
              <a:t> </a:t>
            </a:r>
            <a:r>
              <a:rPr lang="ro-RO" sz="3800" dirty="0" smtClean="0"/>
              <a:t>T</a:t>
            </a:r>
            <a:r>
              <a:rPr lang="en-GB" sz="3800" dirty="0" err="1" smtClean="0"/>
              <a:t>ransformers</a:t>
            </a:r>
            <a:endParaRPr lang="en-GB" sz="3800" dirty="0"/>
          </a:p>
        </p:txBody>
      </p:sp>
      <p:sp>
        <p:nvSpPr>
          <p:cNvPr id="3" name="Content Placeholder 2"/>
          <p:cNvSpPr>
            <a:spLocks noGrp="1"/>
          </p:cNvSpPr>
          <p:nvPr>
            <p:ph idx="1"/>
          </p:nvPr>
        </p:nvSpPr>
        <p:spPr>
          <a:xfrm>
            <a:off x="457200" y="1600200"/>
            <a:ext cx="4330824" cy="4525963"/>
          </a:xfrm>
        </p:spPr>
        <p:txBody>
          <a:bodyPr/>
          <a:lstStyle/>
          <a:p>
            <a:pPr marL="514350" indent="-514350">
              <a:buAutoNum type="arabicPeriod"/>
            </a:pPr>
            <a:r>
              <a:rPr lang="en-GB" dirty="0" smtClean="0"/>
              <a:t>Train a teacher CNN on </a:t>
            </a:r>
            <a:r>
              <a:rPr lang="en-GB" dirty="0" err="1" smtClean="0"/>
              <a:t>ImageNet</a:t>
            </a:r>
            <a:endParaRPr lang="ro-RO" dirty="0" smtClean="0"/>
          </a:p>
          <a:p>
            <a:pPr marL="514350" indent="-514350">
              <a:buAutoNum type="arabicPeriod"/>
            </a:pPr>
            <a:r>
              <a:rPr lang="en-GB" dirty="0" smtClean="0"/>
              <a:t>Train a student </a:t>
            </a:r>
            <a:r>
              <a:rPr lang="en-GB" dirty="0" err="1" smtClean="0"/>
              <a:t>ViT</a:t>
            </a:r>
            <a:r>
              <a:rPr lang="en-GB" dirty="0" smtClean="0"/>
              <a:t> to match </a:t>
            </a:r>
            <a:r>
              <a:rPr lang="en-GB" dirty="0" err="1" smtClean="0"/>
              <a:t>ImageNet</a:t>
            </a:r>
            <a:r>
              <a:rPr lang="en-GB" dirty="0" smtClean="0"/>
              <a:t> predictions from the teacher CNN and match GT labels</a:t>
            </a:r>
            <a:endParaRPr lang="en-GB" dirty="0"/>
          </a:p>
        </p:txBody>
      </p:sp>
      <p:sp>
        <p:nvSpPr>
          <p:cNvPr id="4" name="Rectangle 3"/>
          <p:cNvSpPr/>
          <p:nvPr/>
        </p:nvSpPr>
        <p:spPr>
          <a:xfrm>
            <a:off x="239548" y="6418545"/>
            <a:ext cx="2306401" cy="276999"/>
          </a:xfrm>
          <a:prstGeom prst="rect">
            <a:avLst/>
          </a:prstGeom>
        </p:spPr>
        <p:txBody>
          <a:bodyPr wrap="none">
            <a:spAutoFit/>
          </a:bodyPr>
          <a:lstStyle/>
          <a:p>
            <a:r>
              <a:rPr lang="en-GB" sz="1200" dirty="0" smtClean="0">
                <a:hlinkClick r:id="rId3"/>
              </a:rPr>
              <a:t>https://arxiv.org/abs/2012.12877</a:t>
            </a:r>
            <a:r>
              <a:rPr lang="en-GB" sz="1200" dirty="0" smtClean="0"/>
              <a:t> </a:t>
            </a:r>
            <a:endParaRPr lang="en-GB" sz="1200" dirty="0"/>
          </a:p>
        </p:txBody>
      </p:sp>
    </p:spTree>
    <p:extLst>
      <p:ext uri="{BB962C8B-B14F-4D97-AF65-F5344CB8AC3E}">
        <p14:creationId xmlns:p14="http://schemas.microsoft.com/office/powerpoint/2010/main" val="11906305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Self attention</a:t>
            </a:r>
            <a:endParaRPr lang="en-GB" dirty="0"/>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672" y="1458416"/>
            <a:ext cx="5904656" cy="37153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1259681" y="6309320"/>
            <a:ext cx="4005648" cy="369332"/>
          </a:xfrm>
          <a:prstGeom prst="rect">
            <a:avLst/>
          </a:prstGeom>
        </p:spPr>
        <p:txBody>
          <a:bodyPr wrap="none">
            <a:spAutoFit/>
          </a:bodyPr>
          <a:lstStyle/>
          <a:p>
            <a:r>
              <a:rPr lang="en-GB" dirty="0">
                <a:hlinkClick r:id="rId3"/>
              </a:rPr>
              <a:t>http://peterbloem.nl/blog/transformers</a:t>
            </a:r>
            <a:r>
              <a:rPr lang="en-GB" dirty="0"/>
              <a:t> </a:t>
            </a:r>
          </a:p>
        </p:txBody>
      </p:sp>
    </p:spTree>
    <p:extLst>
      <p:ext uri="{BB962C8B-B14F-4D97-AF65-F5344CB8AC3E}">
        <p14:creationId xmlns:p14="http://schemas.microsoft.com/office/powerpoint/2010/main" val="2310075057"/>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7436" y="1047219"/>
            <a:ext cx="4343400" cy="5648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normAutofit/>
          </a:bodyPr>
          <a:lstStyle/>
          <a:p>
            <a:pPr algn="l"/>
            <a:r>
              <a:rPr lang="ro-RO" sz="3800" dirty="0" smtClean="0"/>
              <a:t>DeIT D</a:t>
            </a:r>
            <a:r>
              <a:rPr lang="en-GB" sz="3800" dirty="0" err="1" smtClean="0"/>
              <a:t>ata</a:t>
            </a:r>
            <a:r>
              <a:rPr lang="en-GB" sz="3800" dirty="0" smtClean="0"/>
              <a:t>-efficient</a:t>
            </a:r>
            <a:r>
              <a:rPr lang="ro-RO" sz="3800" dirty="0" smtClean="0"/>
              <a:t> I</a:t>
            </a:r>
            <a:r>
              <a:rPr lang="en-GB" sz="3800" dirty="0" smtClean="0"/>
              <a:t>mage</a:t>
            </a:r>
            <a:r>
              <a:rPr lang="en-GB" sz="3800" dirty="0"/>
              <a:t> </a:t>
            </a:r>
            <a:r>
              <a:rPr lang="ro-RO" sz="3800" dirty="0" smtClean="0"/>
              <a:t>T</a:t>
            </a:r>
            <a:r>
              <a:rPr lang="en-GB" sz="3800" dirty="0" err="1" smtClean="0"/>
              <a:t>ransformers</a:t>
            </a:r>
            <a:endParaRPr lang="en-GB" sz="3800" dirty="0"/>
          </a:p>
        </p:txBody>
      </p:sp>
      <p:sp>
        <p:nvSpPr>
          <p:cNvPr id="4" name="Rectangle 3"/>
          <p:cNvSpPr/>
          <p:nvPr/>
        </p:nvSpPr>
        <p:spPr>
          <a:xfrm>
            <a:off x="239548" y="6418545"/>
            <a:ext cx="2306401" cy="276999"/>
          </a:xfrm>
          <a:prstGeom prst="rect">
            <a:avLst/>
          </a:prstGeom>
        </p:spPr>
        <p:txBody>
          <a:bodyPr wrap="none">
            <a:spAutoFit/>
          </a:bodyPr>
          <a:lstStyle/>
          <a:p>
            <a:r>
              <a:rPr lang="en-GB" sz="1200" dirty="0" smtClean="0">
                <a:hlinkClick r:id="rId3"/>
              </a:rPr>
              <a:t>https://arxiv.org/abs/2012.12877</a:t>
            </a:r>
            <a:r>
              <a:rPr lang="en-GB" sz="1200" dirty="0" smtClean="0"/>
              <a:t> </a:t>
            </a:r>
            <a:endParaRPr lang="en-GB" sz="1200" dirty="0"/>
          </a:p>
        </p:txBody>
      </p:sp>
      <p:sp>
        <p:nvSpPr>
          <p:cNvPr id="5" name="Rectangle 4"/>
          <p:cNvSpPr/>
          <p:nvPr/>
        </p:nvSpPr>
        <p:spPr>
          <a:xfrm>
            <a:off x="-36512" y="2348880"/>
            <a:ext cx="2736304" cy="923330"/>
          </a:xfrm>
          <a:prstGeom prst="rect">
            <a:avLst/>
          </a:prstGeom>
        </p:spPr>
        <p:txBody>
          <a:bodyPr wrap="square">
            <a:spAutoFit/>
          </a:bodyPr>
          <a:lstStyle/>
          <a:p>
            <a:r>
              <a:rPr lang="en-GB" dirty="0" smtClean="0">
                <a:solidFill>
                  <a:srgbClr val="FF0000"/>
                </a:solidFill>
              </a:rPr>
              <a:t>Predicted class scores; should match </a:t>
            </a:r>
            <a:r>
              <a:rPr lang="ro-RO" dirty="0" smtClean="0">
                <a:solidFill>
                  <a:srgbClr val="FF0000"/>
                </a:solidFill>
              </a:rPr>
              <a:t>labels</a:t>
            </a:r>
          </a:p>
          <a:p>
            <a:r>
              <a:rPr lang="ro-RO" dirty="0" smtClean="0">
                <a:solidFill>
                  <a:srgbClr val="FF0000"/>
                </a:solidFill>
              </a:rPr>
              <a:t>Use CE loss</a:t>
            </a:r>
            <a:endParaRPr lang="en-GB" dirty="0">
              <a:solidFill>
                <a:srgbClr val="FF0000"/>
              </a:solidFill>
            </a:endParaRPr>
          </a:p>
        </p:txBody>
      </p:sp>
      <p:cxnSp>
        <p:nvCxnSpPr>
          <p:cNvPr id="7" name="Straight Arrow Connector 6"/>
          <p:cNvCxnSpPr/>
          <p:nvPr/>
        </p:nvCxnSpPr>
        <p:spPr>
          <a:xfrm flipV="1">
            <a:off x="1763688" y="1628800"/>
            <a:ext cx="1296144" cy="648072"/>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6407696" y="2636912"/>
            <a:ext cx="2736304" cy="923330"/>
          </a:xfrm>
          <a:prstGeom prst="rect">
            <a:avLst/>
          </a:prstGeom>
        </p:spPr>
        <p:txBody>
          <a:bodyPr wrap="square">
            <a:spAutoFit/>
          </a:bodyPr>
          <a:lstStyle/>
          <a:p>
            <a:r>
              <a:rPr lang="en-GB" dirty="0" smtClean="0">
                <a:solidFill>
                  <a:srgbClr val="FF0000"/>
                </a:solidFill>
              </a:rPr>
              <a:t>Predicted class scores;</a:t>
            </a:r>
            <a:r>
              <a:rPr lang="ro-RO" dirty="0" smtClean="0">
                <a:solidFill>
                  <a:srgbClr val="FF0000"/>
                </a:solidFill>
              </a:rPr>
              <a:t> </a:t>
            </a:r>
            <a:r>
              <a:rPr lang="en-GB" dirty="0" smtClean="0">
                <a:solidFill>
                  <a:srgbClr val="FF0000"/>
                </a:solidFill>
              </a:rPr>
              <a:t>should match</a:t>
            </a:r>
            <a:r>
              <a:rPr lang="ro-RO" dirty="0" smtClean="0">
                <a:solidFill>
                  <a:srgbClr val="FF0000"/>
                </a:solidFill>
              </a:rPr>
              <a:t> </a:t>
            </a:r>
            <a:r>
              <a:rPr lang="en-GB" dirty="0" smtClean="0">
                <a:solidFill>
                  <a:srgbClr val="FF0000"/>
                </a:solidFill>
              </a:rPr>
              <a:t>teacher</a:t>
            </a:r>
            <a:r>
              <a:rPr lang="ro-RO" dirty="0" smtClean="0">
                <a:solidFill>
                  <a:srgbClr val="FF0000"/>
                </a:solidFill>
              </a:rPr>
              <a:t> output</a:t>
            </a:r>
            <a:endParaRPr lang="en-GB" dirty="0">
              <a:solidFill>
                <a:srgbClr val="FF0000"/>
              </a:solidFill>
            </a:endParaRPr>
          </a:p>
        </p:txBody>
      </p:sp>
      <p:cxnSp>
        <p:nvCxnSpPr>
          <p:cNvPr id="10" name="Straight Arrow Connector 9"/>
          <p:cNvCxnSpPr/>
          <p:nvPr/>
        </p:nvCxnSpPr>
        <p:spPr>
          <a:xfrm flipH="1" flipV="1">
            <a:off x="6516216" y="1628800"/>
            <a:ext cx="1691681" cy="93610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5649963" y="6156387"/>
            <a:ext cx="1152128" cy="57795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0887365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Soft-label vs Hard-label distillation</a:t>
            </a:r>
            <a:endParaRPr lang="en-GB" dirty="0"/>
          </a:p>
        </p:txBody>
      </p:sp>
      <p:sp>
        <p:nvSpPr>
          <p:cNvPr id="3" name="Content Placeholder 2"/>
          <p:cNvSpPr>
            <a:spLocks noGrp="1"/>
          </p:cNvSpPr>
          <p:nvPr>
            <p:ph idx="1"/>
          </p:nvPr>
        </p:nvSpPr>
        <p:spPr/>
        <p:txBody>
          <a:bodyPr/>
          <a:lstStyle/>
          <a:p>
            <a:r>
              <a:rPr lang="ro-RO" dirty="0" smtClean="0"/>
              <a:t>Softmax with temperature: </a:t>
            </a:r>
            <a:endParaRPr lang="en-GB" dirty="0"/>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80112" y="1533093"/>
            <a:ext cx="2076450" cy="742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1680" y="2420888"/>
            <a:ext cx="6651335" cy="3384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9369781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ro-RO" sz="3900" dirty="0" smtClean="0"/>
              <a:t>DeIT D</a:t>
            </a:r>
            <a:r>
              <a:rPr lang="en-GB" sz="3900" dirty="0" err="1" smtClean="0"/>
              <a:t>ata-efficie</a:t>
            </a:r>
            <a:r>
              <a:rPr lang="ro-RO" sz="3900" dirty="0" smtClean="0"/>
              <a:t>nt I</a:t>
            </a:r>
            <a:r>
              <a:rPr lang="en-GB" sz="3900" dirty="0" smtClean="0"/>
              <a:t>mage </a:t>
            </a:r>
            <a:r>
              <a:rPr lang="ro-RO" sz="3900" dirty="0" smtClean="0"/>
              <a:t>T</a:t>
            </a:r>
            <a:r>
              <a:rPr lang="en-GB" sz="3900" dirty="0" err="1" smtClean="0"/>
              <a:t>ransformers</a:t>
            </a:r>
            <a:endParaRPr lang="en-GB" sz="3900" dirty="0"/>
          </a:p>
        </p:txBody>
      </p:sp>
      <p:sp>
        <p:nvSpPr>
          <p:cNvPr id="3" name="Content Placeholder 2"/>
          <p:cNvSpPr>
            <a:spLocks noGrp="1"/>
          </p:cNvSpPr>
          <p:nvPr>
            <p:ph idx="1"/>
          </p:nvPr>
        </p:nvSpPr>
        <p:spPr/>
        <p:txBody>
          <a:bodyPr/>
          <a:lstStyle/>
          <a:p>
            <a:endParaRPr lang="en-GB"/>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8788" y="2204864"/>
            <a:ext cx="5686425" cy="3295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0413000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296D239-CF46-7728-5FBF-3FF81059BDC8}"/>
              </a:ext>
            </a:extLst>
          </p:cNvPr>
          <p:cNvSpPr>
            <a:spLocks noGrp="1"/>
          </p:cNvSpPr>
          <p:nvPr>
            <p:ph type="ctrTitle"/>
          </p:nvPr>
        </p:nvSpPr>
        <p:spPr/>
        <p:txBody>
          <a:bodyPr>
            <a:normAutofit fontScale="90000"/>
          </a:bodyPr>
          <a:lstStyle/>
          <a:p>
            <a:r>
              <a:rPr lang="en-US"/>
              <a:t>SwinTransformer: Hierarchical Vision Transformer using </a:t>
            </a:r>
            <a:r>
              <a:rPr lang="en-US" b="1"/>
              <a:t>S</a:t>
            </a:r>
            <a:r>
              <a:rPr lang="en-US"/>
              <a:t>hifted </a:t>
            </a:r>
            <a:r>
              <a:rPr lang="en-US" b="1"/>
              <a:t>Win</a:t>
            </a:r>
            <a:r>
              <a:rPr lang="en-US"/>
              <a:t>dows</a:t>
            </a:r>
          </a:p>
        </p:txBody>
      </p:sp>
      <p:sp>
        <p:nvSpPr>
          <p:cNvPr id="3" name="Subtitle 2">
            <a:extLst>
              <a:ext uri="{FF2B5EF4-FFF2-40B4-BE49-F238E27FC236}">
                <a16:creationId xmlns:a16="http://schemas.microsoft.com/office/drawing/2014/main" xmlns="" id="{922E7988-276E-9BFB-35F8-50D89986717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82168418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A0BB11C-CC98-EB86-06FB-2A445430D24E}"/>
              </a:ext>
            </a:extLst>
          </p:cNvPr>
          <p:cNvSpPr>
            <a:spLocks noGrp="1"/>
          </p:cNvSpPr>
          <p:nvPr>
            <p:ph type="title"/>
          </p:nvPr>
        </p:nvSpPr>
        <p:spPr/>
        <p:txBody>
          <a:bodyPr/>
          <a:lstStyle/>
          <a:p>
            <a:pPr algn="l"/>
            <a:r>
              <a:rPr lang="en-US" dirty="0"/>
              <a:t>SWIN Transformer</a:t>
            </a:r>
          </a:p>
        </p:txBody>
      </p:sp>
      <p:sp>
        <p:nvSpPr>
          <p:cNvPr id="5" name="Content Placeholder 4">
            <a:extLst>
              <a:ext uri="{FF2B5EF4-FFF2-40B4-BE49-F238E27FC236}">
                <a16:creationId xmlns:a16="http://schemas.microsoft.com/office/drawing/2014/main" xmlns="" id="{7D9E4649-1D31-98A0-E229-5915D3EAD672}"/>
              </a:ext>
            </a:extLst>
          </p:cNvPr>
          <p:cNvSpPr>
            <a:spLocks noGrp="1"/>
          </p:cNvSpPr>
          <p:nvPr>
            <p:ph idx="1"/>
          </p:nvPr>
        </p:nvSpPr>
        <p:spPr>
          <a:xfrm>
            <a:off x="628650" y="1825625"/>
            <a:ext cx="6246712" cy="4351338"/>
          </a:xfrm>
        </p:spPr>
        <p:txBody>
          <a:bodyPr/>
          <a:lstStyle/>
          <a:p>
            <a:r>
              <a:rPr lang="en-US"/>
              <a:t>CNNs – hierarchical architecture</a:t>
            </a:r>
          </a:p>
          <a:p>
            <a:pPr lvl="1"/>
            <a:r>
              <a:rPr lang="en-US"/>
              <a:t>Decrease resolution and increase channels as you go deeper in the network</a:t>
            </a:r>
          </a:p>
          <a:p>
            <a:pPr lvl="1"/>
            <a:endParaRPr lang="en-US"/>
          </a:p>
          <a:p>
            <a:r>
              <a:rPr lang="en-US"/>
              <a:t>ViT – isotropic architecture</a:t>
            </a:r>
          </a:p>
          <a:p>
            <a:pPr lvl="1"/>
            <a:r>
              <a:rPr lang="en-US"/>
              <a:t> all blocks have same resolution and number of channels</a:t>
            </a:r>
          </a:p>
        </p:txBody>
      </p:sp>
      <p:pic>
        <p:nvPicPr>
          <p:cNvPr id="3" name="Picture 2">
            <a:extLst>
              <a:ext uri="{FF2B5EF4-FFF2-40B4-BE49-F238E27FC236}">
                <a16:creationId xmlns:a16="http://schemas.microsoft.com/office/drawing/2014/main" xmlns="" id="{17C74599-CF54-5AB2-7E5A-C27A630BEB6F}"/>
              </a:ext>
            </a:extLst>
          </p:cNvPr>
          <p:cNvPicPr>
            <a:picLocks noChangeAspect="1"/>
          </p:cNvPicPr>
          <p:nvPr/>
        </p:nvPicPr>
        <p:blipFill>
          <a:blip r:embed="rId2"/>
          <a:stretch>
            <a:fillRect/>
          </a:stretch>
        </p:blipFill>
        <p:spPr>
          <a:xfrm>
            <a:off x="7554437" y="247375"/>
            <a:ext cx="771592" cy="6363251"/>
          </a:xfrm>
          <a:prstGeom prst="rect">
            <a:avLst/>
          </a:prstGeom>
        </p:spPr>
      </p:pic>
    </p:spTree>
    <p:extLst>
      <p:ext uri="{BB962C8B-B14F-4D97-AF65-F5344CB8AC3E}">
        <p14:creationId xmlns:p14="http://schemas.microsoft.com/office/powerpoint/2010/main" val="46836922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B28C37-125D-BE3C-12B4-62974C2F190D}"/>
              </a:ext>
            </a:extLst>
          </p:cNvPr>
          <p:cNvSpPr>
            <a:spLocks noGrp="1"/>
          </p:cNvSpPr>
          <p:nvPr>
            <p:ph type="title"/>
          </p:nvPr>
        </p:nvSpPr>
        <p:spPr/>
        <p:txBody>
          <a:bodyPr/>
          <a:lstStyle/>
          <a:p>
            <a:pPr algn="l"/>
            <a:r>
              <a:rPr lang="en-US" dirty="0"/>
              <a:t>SWIN Transformer</a:t>
            </a:r>
          </a:p>
        </p:txBody>
      </p:sp>
      <p:pic>
        <p:nvPicPr>
          <p:cNvPr id="5" name="Picture 4">
            <a:extLst>
              <a:ext uri="{FF2B5EF4-FFF2-40B4-BE49-F238E27FC236}">
                <a16:creationId xmlns:a16="http://schemas.microsoft.com/office/drawing/2014/main" xmlns="" id="{FAC6ADF1-ABFC-1C27-3335-14EC9DE20B7A}"/>
              </a:ext>
            </a:extLst>
          </p:cNvPr>
          <p:cNvPicPr>
            <a:picLocks noChangeAspect="1"/>
          </p:cNvPicPr>
          <p:nvPr/>
        </p:nvPicPr>
        <p:blipFill>
          <a:blip r:embed="rId2"/>
          <a:stretch>
            <a:fillRect/>
          </a:stretch>
        </p:blipFill>
        <p:spPr>
          <a:xfrm>
            <a:off x="890295" y="1825253"/>
            <a:ext cx="7363411" cy="3611302"/>
          </a:xfrm>
          <a:prstGeom prst="rect">
            <a:avLst/>
          </a:prstGeom>
        </p:spPr>
      </p:pic>
      <p:sp>
        <p:nvSpPr>
          <p:cNvPr id="6" name="TextBox 5">
            <a:extLst>
              <a:ext uri="{FF2B5EF4-FFF2-40B4-BE49-F238E27FC236}">
                <a16:creationId xmlns:a16="http://schemas.microsoft.com/office/drawing/2014/main" xmlns="" id="{EE4D71F4-E56A-7375-9AEB-377E277978B3}"/>
              </a:ext>
            </a:extLst>
          </p:cNvPr>
          <p:cNvSpPr txBox="1"/>
          <p:nvPr/>
        </p:nvSpPr>
        <p:spPr>
          <a:xfrm>
            <a:off x="1805651" y="5212305"/>
            <a:ext cx="1814332" cy="1200329"/>
          </a:xfrm>
          <a:prstGeom prst="rect">
            <a:avLst/>
          </a:prstGeom>
          <a:noFill/>
        </p:spPr>
        <p:txBody>
          <a:bodyPr wrap="square" rtlCol="0">
            <a:spAutoFit/>
          </a:bodyPr>
          <a:lstStyle/>
          <a:p>
            <a:r>
              <a:rPr lang="en-US">
                <a:solidFill>
                  <a:srgbClr val="FF0000"/>
                </a:solidFill>
              </a:rPr>
              <a:t>Divide image into 4x4 patches and project to C dimensions</a:t>
            </a:r>
          </a:p>
        </p:txBody>
      </p:sp>
      <p:sp>
        <p:nvSpPr>
          <p:cNvPr id="8" name="TextBox 7">
            <a:extLst>
              <a:ext uri="{FF2B5EF4-FFF2-40B4-BE49-F238E27FC236}">
                <a16:creationId xmlns:a16="http://schemas.microsoft.com/office/drawing/2014/main" xmlns="" id="{DC1D4703-82FC-2010-A516-42955103D11C}"/>
              </a:ext>
            </a:extLst>
          </p:cNvPr>
          <p:cNvSpPr txBox="1"/>
          <p:nvPr/>
        </p:nvSpPr>
        <p:spPr>
          <a:xfrm>
            <a:off x="71619" y="6533247"/>
            <a:ext cx="4570553" cy="246221"/>
          </a:xfrm>
          <a:prstGeom prst="rect">
            <a:avLst/>
          </a:prstGeom>
          <a:noFill/>
        </p:spPr>
        <p:txBody>
          <a:bodyPr wrap="square">
            <a:spAutoFit/>
          </a:bodyPr>
          <a:lstStyle/>
          <a:p>
            <a:r>
              <a:rPr lang="en-US" sz="1000">
                <a:hlinkClick r:id="rId3"/>
              </a:rPr>
              <a:t>https://arxiv.org/abs/2103.14030</a:t>
            </a:r>
            <a:r>
              <a:rPr lang="en-US" sz="1000"/>
              <a:t> </a:t>
            </a:r>
          </a:p>
        </p:txBody>
      </p:sp>
    </p:spTree>
    <p:extLst>
      <p:ext uri="{BB962C8B-B14F-4D97-AF65-F5344CB8AC3E}">
        <p14:creationId xmlns:p14="http://schemas.microsoft.com/office/powerpoint/2010/main" val="296193342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B28C37-125D-BE3C-12B4-62974C2F190D}"/>
              </a:ext>
            </a:extLst>
          </p:cNvPr>
          <p:cNvSpPr>
            <a:spLocks noGrp="1"/>
          </p:cNvSpPr>
          <p:nvPr>
            <p:ph type="title"/>
          </p:nvPr>
        </p:nvSpPr>
        <p:spPr/>
        <p:txBody>
          <a:bodyPr/>
          <a:lstStyle/>
          <a:p>
            <a:pPr algn="l"/>
            <a:r>
              <a:rPr lang="en-US" dirty="0"/>
              <a:t>SWIN Transformer</a:t>
            </a:r>
          </a:p>
        </p:txBody>
      </p:sp>
      <p:pic>
        <p:nvPicPr>
          <p:cNvPr id="5" name="Picture 4">
            <a:extLst>
              <a:ext uri="{FF2B5EF4-FFF2-40B4-BE49-F238E27FC236}">
                <a16:creationId xmlns:a16="http://schemas.microsoft.com/office/drawing/2014/main" xmlns="" id="{FAC6ADF1-ABFC-1C27-3335-14EC9DE20B7A}"/>
              </a:ext>
            </a:extLst>
          </p:cNvPr>
          <p:cNvPicPr>
            <a:picLocks noChangeAspect="1"/>
          </p:cNvPicPr>
          <p:nvPr/>
        </p:nvPicPr>
        <p:blipFill>
          <a:blip r:embed="rId2"/>
          <a:stretch>
            <a:fillRect/>
          </a:stretch>
        </p:blipFill>
        <p:spPr>
          <a:xfrm>
            <a:off x="890295" y="1825253"/>
            <a:ext cx="7363411" cy="3611302"/>
          </a:xfrm>
          <a:prstGeom prst="rect">
            <a:avLst/>
          </a:prstGeom>
        </p:spPr>
      </p:pic>
      <p:sp>
        <p:nvSpPr>
          <p:cNvPr id="6" name="TextBox 5">
            <a:extLst>
              <a:ext uri="{FF2B5EF4-FFF2-40B4-BE49-F238E27FC236}">
                <a16:creationId xmlns:a16="http://schemas.microsoft.com/office/drawing/2014/main" xmlns="" id="{EE4D71F4-E56A-7375-9AEB-377E277978B3}"/>
              </a:ext>
            </a:extLst>
          </p:cNvPr>
          <p:cNvSpPr txBox="1"/>
          <p:nvPr/>
        </p:nvSpPr>
        <p:spPr>
          <a:xfrm>
            <a:off x="1744884" y="5260376"/>
            <a:ext cx="1814332" cy="1200329"/>
          </a:xfrm>
          <a:prstGeom prst="rect">
            <a:avLst/>
          </a:prstGeom>
          <a:noFill/>
        </p:spPr>
        <p:txBody>
          <a:bodyPr wrap="square" rtlCol="0">
            <a:spAutoFit/>
          </a:bodyPr>
          <a:lstStyle/>
          <a:p>
            <a:r>
              <a:rPr lang="en-US">
                <a:solidFill>
                  <a:srgbClr val="FF0000"/>
                </a:solidFill>
              </a:rPr>
              <a:t>Divide image into 4x4 patches and project to C dimensions</a:t>
            </a:r>
          </a:p>
        </p:txBody>
      </p:sp>
      <p:sp>
        <p:nvSpPr>
          <p:cNvPr id="8" name="TextBox 7">
            <a:extLst>
              <a:ext uri="{FF2B5EF4-FFF2-40B4-BE49-F238E27FC236}">
                <a16:creationId xmlns:a16="http://schemas.microsoft.com/office/drawing/2014/main" xmlns="" id="{DC1D4703-82FC-2010-A516-42955103D11C}"/>
              </a:ext>
            </a:extLst>
          </p:cNvPr>
          <p:cNvSpPr txBox="1"/>
          <p:nvPr/>
        </p:nvSpPr>
        <p:spPr>
          <a:xfrm>
            <a:off x="71619" y="6533247"/>
            <a:ext cx="4570553" cy="246221"/>
          </a:xfrm>
          <a:prstGeom prst="rect">
            <a:avLst/>
          </a:prstGeom>
          <a:noFill/>
        </p:spPr>
        <p:txBody>
          <a:bodyPr wrap="square">
            <a:spAutoFit/>
          </a:bodyPr>
          <a:lstStyle/>
          <a:p>
            <a:r>
              <a:rPr lang="en-US" sz="1000">
                <a:hlinkClick r:id="rId3"/>
              </a:rPr>
              <a:t>https://arxiv.org/abs/2103.14030</a:t>
            </a:r>
            <a:r>
              <a:rPr lang="en-US" sz="1000"/>
              <a:t> </a:t>
            </a:r>
          </a:p>
        </p:txBody>
      </p:sp>
      <p:sp>
        <p:nvSpPr>
          <p:cNvPr id="3" name="TextBox 2">
            <a:extLst>
              <a:ext uri="{FF2B5EF4-FFF2-40B4-BE49-F238E27FC236}">
                <a16:creationId xmlns:a16="http://schemas.microsoft.com/office/drawing/2014/main" xmlns="" id="{A0FC4B1D-B863-CAF3-F243-F3B8B0F78E03}"/>
              </a:ext>
            </a:extLst>
          </p:cNvPr>
          <p:cNvSpPr txBox="1"/>
          <p:nvPr/>
        </p:nvSpPr>
        <p:spPr>
          <a:xfrm>
            <a:off x="3559215" y="5412768"/>
            <a:ext cx="1814332" cy="923330"/>
          </a:xfrm>
          <a:prstGeom prst="rect">
            <a:avLst/>
          </a:prstGeom>
          <a:noFill/>
        </p:spPr>
        <p:txBody>
          <a:bodyPr wrap="square" rtlCol="0">
            <a:spAutoFit/>
          </a:bodyPr>
          <a:lstStyle/>
          <a:p>
            <a:r>
              <a:rPr lang="en-US">
                <a:solidFill>
                  <a:srgbClr val="FF0000"/>
                </a:solidFill>
              </a:rPr>
              <a:t>Merge patches in neigh. 2x2, patches are 8x8</a:t>
            </a:r>
          </a:p>
        </p:txBody>
      </p:sp>
    </p:spTree>
    <p:extLst>
      <p:ext uri="{BB962C8B-B14F-4D97-AF65-F5344CB8AC3E}">
        <p14:creationId xmlns:p14="http://schemas.microsoft.com/office/powerpoint/2010/main" val="200992989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B28C37-125D-BE3C-12B4-62974C2F190D}"/>
              </a:ext>
            </a:extLst>
          </p:cNvPr>
          <p:cNvSpPr>
            <a:spLocks noGrp="1"/>
          </p:cNvSpPr>
          <p:nvPr>
            <p:ph type="title"/>
          </p:nvPr>
        </p:nvSpPr>
        <p:spPr/>
        <p:txBody>
          <a:bodyPr/>
          <a:lstStyle/>
          <a:p>
            <a:r>
              <a:rPr lang="en-US"/>
              <a:t>SWIN Transformer</a:t>
            </a:r>
          </a:p>
        </p:txBody>
      </p:sp>
      <p:sp>
        <p:nvSpPr>
          <p:cNvPr id="8" name="TextBox 7">
            <a:extLst>
              <a:ext uri="{FF2B5EF4-FFF2-40B4-BE49-F238E27FC236}">
                <a16:creationId xmlns:a16="http://schemas.microsoft.com/office/drawing/2014/main" xmlns="" id="{DC1D4703-82FC-2010-A516-42955103D11C}"/>
              </a:ext>
            </a:extLst>
          </p:cNvPr>
          <p:cNvSpPr txBox="1"/>
          <p:nvPr/>
        </p:nvSpPr>
        <p:spPr>
          <a:xfrm>
            <a:off x="71619" y="6533247"/>
            <a:ext cx="4570553" cy="246221"/>
          </a:xfrm>
          <a:prstGeom prst="rect">
            <a:avLst/>
          </a:prstGeom>
          <a:noFill/>
        </p:spPr>
        <p:txBody>
          <a:bodyPr wrap="square">
            <a:spAutoFit/>
          </a:bodyPr>
          <a:lstStyle/>
          <a:p>
            <a:r>
              <a:rPr lang="en-US" sz="1000">
                <a:hlinkClick r:id="rId2"/>
              </a:rPr>
              <a:t>https://arxiv.org/abs/2103.14030</a:t>
            </a:r>
            <a:r>
              <a:rPr lang="en-US" sz="1000"/>
              <a:t> </a:t>
            </a:r>
          </a:p>
        </p:txBody>
      </p:sp>
      <p:pic>
        <p:nvPicPr>
          <p:cNvPr id="10" name="Picture 9">
            <a:extLst>
              <a:ext uri="{FF2B5EF4-FFF2-40B4-BE49-F238E27FC236}">
                <a16:creationId xmlns:a16="http://schemas.microsoft.com/office/drawing/2014/main" xmlns="" id="{BCBC4CF9-F26C-62AD-40EB-B0210ACC6F47}"/>
              </a:ext>
            </a:extLst>
          </p:cNvPr>
          <p:cNvPicPr>
            <a:picLocks noChangeAspect="1"/>
          </p:cNvPicPr>
          <p:nvPr/>
        </p:nvPicPr>
        <p:blipFill>
          <a:blip r:embed="rId3"/>
          <a:stretch>
            <a:fillRect/>
          </a:stretch>
        </p:blipFill>
        <p:spPr>
          <a:xfrm>
            <a:off x="628650" y="2229664"/>
            <a:ext cx="1777519" cy="1882303"/>
          </a:xfrm>
          <a:prstGeom prst="rect">
            <a:avLst/>
          </a:prstGeom>
        </p:spPr>
      </p:pic>
      <p:pic>
        <p:nvPicPr>
          <p:cNvPr id="14" name="Picture 13">
            <a:extLst>
              <a:ext uri="{FF2B5EF4-FFF2-40B4-BE49-F238E27FC236}">
                <a16:creationId xmlns:a16="http://schemas.microsoft.com/office/drawing/2014/main" xmlns="" id="{33D097DF-29B1-FCBD-0495-D12030AEC81E}"/>
              </a:ext>
            </a:extLst>
          </p:cNvPr>
          <p:cNvPicPr>
            <a:picLocks noChangeAspect="1"/>
          </p:cNvPicPr>
          <p:nvPr/>
        </p:nvPicPr>
        <p:blipFill>
          <a:blip r:embed="rId4"/>
          <a:stretch>
            <a:fillRect/>
          </a:stretch>
        </p:blipFill>
        <p:spPr>
          <a:xfrm>
            <a:off x="3097402" y="2219491"/>
            <a:ext cx="1474598" cy="1707028"/>
          </a:xfrm>
          <a:prstGeom prst="rect">
            <a:avLst/>
          </a:prstGeom>
        </p:spPr>
      </p:pic>
      <p:pic>
        <p:nvPicPr>
          <p:cNvPr id="16" name="Picture 15">
            <a:extLst>
              <a:ext uri="{FF2B5EF4-FFF2-40B4-BE49-F238E27FC236}">
                <a16:creationId xmlns:a16="http://schemas.microsoft.com/office/drawing/2014/main" xmlns="" id="{853FE97C-2D77-EFD4-7553-F066DD58FFA2}"/>
              </a:ext>
            </a:extLst>
          </p:cNvPr>
          <p:cNvPicPr>
            <a:picLocks noChangeAspect="1"/>
          </p:cNvPicPr>
          <p:nvPr/>
        </p:nvPicPr>
        <p:blipFill>
          <a:blip r:embed="rId5"/>
          <a:stretch>
            <a:fillRect/>
          </a:stretch>
        </p:blipFill>
        <p:spPr>
          <a:xfrm>
            <a:off x="5455531" y="2219492"/>
            <a:ext cx="1320280" cy="1600339"/>
          </a:xfrm>
          <a:prstGeom prst="rect">
            <a:avLst/>
          </a:prstGeom>
        </p:spPr>
      </p:pic>
      <p:sp>
        <p:nvSpPr>
          <p:cNvPr id="18" name="TextBox 17">
            <a:extLst>
              <a:ext uri="{FF2B5EF4-FFF2-40B4-BE49-F238E27FC236}">
                <a16:creationId xmlns:a16="http://schemas.microsoft.com/office/drawing/2014/main" xmlns="" id="{CF61B43D-D76B-C839-C82C-6984CDDAB6DA}"/>
              </a:ext>
            </a:extLst>
          </p:cNvPr>
          <p:cNvSpPr txBox="1"/>
          <p:nvPr/>
        </p:nvSpPr>
        <p:spPr>
          <a:xfrm>
            <a:off x="804647" y="4999441"/>
            <a:ext cx="7401574" cy="1477328"/>
          </a:xfrm>
          <a:prstGeom prst="rect">
            <a:avLst/>
          </a:prstGeom>
          <a:noFill/>
        </p:spPr>
        <p:txBody>
          <a:bodyPr wrap="square">
            <a:spAutoFit/>
          </a:bodyPr>
          <a:lstStyle/>
          <a:p>
            <a:r>
              <a:rPr lang="en-US">
                <a:solidFill>
                  <a:srgbClr val="FF0000"/>
                </a:solidFill>
              </a:rPr>
              <a:t>“The first patch merging layer concatenates the features of each group of 2×2 neighboring patches, and appliesa linear layer on the 4C-dimensional concatenated features.</a:t>
            </a:r>
          </a:p>
          <a:p>
            <a:r>
              <a:rPr lang="en-US">
                <a:solidFill>
                  <a:srgbClr val="FF0000"/>
                </a:solidFill>
              </a:rPr>
              <a:t>This reduces the number of tokens by a multiple of 2×2=4 (2× down sampling of resolution), and the output dimension is set to 2C”</a:t>
            </a:r>
          </a:p>
        </p:txBody>
      </p:sp>
      <p:sp>
        <p:nvSpPr>
          <p:cNvPr id="19" name="TextBox 18">
            <a:extLst>
              <a:ext uri="{FF2B5EF4-FFF2-40B4-BE49-F238E27FC236}">
                <a16:creationId xmlns:a16="http://schemas.microsoft.com/office/drawing/2014/main" xmlns="" id="{4242DA7D-3CA1-5634-855B-4871015666F4}"/>
              </a:ext>
            </a:extLst>
          </p:cNvPr>
          <p:cNvSpPr txBox="1"/>
          <p:nvPr/>
        </p:nvSpPr>
        <p:spPr>
          <a:xfrm>
            <a:off x="5205846" y="4163967"/>
            <a:ext cx="2797689" cy="369332"/>
          </a:xfrm>
          <a:prstGeom prst="rect">
            <a:avLst/>
          </a:prstGeom>
          <a:noFill/>
        </p:spPr>
        <p:txBody>
          <a:bodyPr wrap="none" rtlCol="0">
            <a:spAutoFit/>
          </a:bodyPr>
          <a:lstStyle/>
          <a:p>
            <a:r>
              <a:rPr lang="en-US"/>
              <a:t>Linear projection (1x1 conv)</a:t>
            </a:r>
          </a:p>
        </p:txBody>
      </p:sp>
    </p:spTree>
    <p:extLst>
      <p:ext uri="{BB962C8B-B14F-4D97-AF65-F5344CB8AC3E}">
        <p14:creationId xmlns:p14="http://schemas.microsoft.com/office/powerpoint/2010/main" val="358692747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B28C37-125D-BE3C-12B4-62974C2F190D}"/>
              </a:ext>
            </a:extLst>
          </p:cNvPr>
          <p:cNvSpPr>
            <a:spLocks noGrp="1"/>
          </p:cNvSpPr>
          <p:nvPr>
            <p:ph type="title"/>
          </p:nvPr>
        </p:nvSpPr>
        <p:spPr/>
        <p:txBody>
          <a:bodyPr/>
          <a:lstStyle/>
          <a:p>
            <a:r>
              <a:rPr lang="en-US"/>
              <a:t>SWIN Transformer</a:t>
            </a:r>
          </a:p>
        </p:txBody>
      </p:sp>
      <p:pic>
        <p:nvPicPr>
          <p:cNvPr id="5" name="Picture 4">
            <a:extLst>
              <a:ext uri="{FF2B5EF4-FFF2-40B4-BE49-F238E27FC236}">
                <a16:creationId xmlns:a16="http://schemas.microsoft.com/office/drawing/2014/main" xmlns="" id="{FAC6ADF1-ABFC-1C27-3335-14EC9DE20B7A}"/>
              </a:ext>
            </a:extLst>
          </p:cNvPr>
          <p:cNvPicPr>
            <a:picLocks noChangeAspect="1"/>
          </p:cNvPicPr>
          <p:nvPr/>
        </p:nvPicPr>
        <p:blipFill>
          <a:blip r:embed="rId2"/>
          <a:stretch>
            <a:fillRect/>
          </a:stretch>
        </p:blipFill>
        <p:spPr>
          <a:xfrm>
            <a:off x="890295" y="1825253"/>
            <a:ext cx="7363411" cy="3611302"/>
          </a:xfrm>
          <a:prstGeom prst="rect">
            <a:avLst/>
          </a:prstGeom>
        </p:spPr>
      </p:pic>
      <p:sp>
        <p:nvSpPr>
          <p:cNvPr id="6" name="TextBox 5">
            <a:extLst>
              <a:ext uri="{FF2B5EF4-FFF2-40B4-BE49-F238E27FC236}">
                <a16:creationId xmlns:a16="http://schemas.microsoft.com/office/drawing/2014/main" xmlns="" id="{EE4D71F4-E56A-7375-9AEB-377E277978B3}"/>
              </a:ext>
            </a:extLst>
          </p:cNvPr>
          <p:cNvSpPr txBox="1"/>
          <p:nvPr/>
        </p:nvSpPr>
        <p:spPr>
          <a:xfrm>
            <a:off x="1744884" y="5260376"/>
            <a:ext cx="1814332" cy="1200329"/>
          </a:xfrm>
          <a:prstGeom prst="rect">
            <a:avLst/>
          </a:prstGeom>
          <a:noFill/>
        </p:spPr>
        <p:txBody>
          <a:bodyPr wrap="square" rtlCol="0">
            <a:spAutoFit/>
          </a:bodyPr>
          <a:lstStyle/>
          <a:p>
            <a:r>
              <a:rPr lang="en-US">
                <a:solidFill>
                  <a:srgbClr val="FF0000"/>
                </a:solidFill>
              </a:rPr>
              <a:t>Divide image into 4x4 patches and project to C dimensions</a:t>
            </a:r>
          </a:p>
        </p:txBody>
      </p:sp>
      <p:sp>
        <p:nvSpPr>
          <p:cNvPr id="8" name="TextBox 7">
            <a:extLst>
              <a:ext uri="{FF2B5EF4-FFF2-40B4-BE49-F238E27FC236}">
                <a16:creationId xmlns:a16="http://schemas.microsoft.com/office/drawing/2014/main" xmlns="" id="{DC1D4703-82FC-2010-A516-42955103D11C}"/>
              </a:ext>
            </a:extLst>
          </p:cNvPr>
          <p:cNvSpPr txBox="1"/>
          <p:nvPr/>
        </p:nvSpPr>
        <p:spPr>
          <a:xfrm>
            <a:off x="71619" y="6533247"/>
            <a:ext cx="4570553" cy="246221"/>
          </a:xfrm>
          <a:prstGeom prst="rect">
            <a:avLst/>
          </a:prstGeom>
          <a:noFill/>
        </p:spPr>
        <p:txBody>
          <a:bodyPr wrap="square">
            <a:spAutoFit/>
          </a:bodyPr>
          <a:lstStyle/>
          <a:p>
            <a:r>
              <a:rPr lang="en-US" sz="1000">
                <a:hlinkClick r:id="rId3"/>
              </a:rPr>
              <a:t>https://arxiv.org/abs/2103.14030</a:t>
            </a:r>
            <a:r>
              <a:rPr lang="en-US" sz="1000"/>
              <a:t> </a:t>
            </a:r>
          </a:p>
        </p:txBody>
      </p:sp>
      <p:sp>
        <p:nvSpPr>
          <p:cNvPr id="3" name="TextBox 2">
            <a:extLst>
              <a:ext uri="{FF2B5EF4-FFF2-40B4-BE49-F238E27FC236}">
                <a16:creationId xmlns:a16="http://schemas.microsoft.com/office/drawing/2014/main" xmlns="" id="{A0FC4B1D-B863-CAF3-F243-F3B8B0F78E03}"/>
              </a:ext>
            </a:extLst>
          </p:cNvPr>
          <p:cNvSpPr txBox="1"/>
          <p:nvPr/>
        </p:nvSpPr>
        <p:spPr>
          <a:xfrm>
            <a:off x="3559215" y="5412768"/>
            <a:ext cx="1814332" cy="923330"/>
          </a:xfrm>
          <a:prstGeom prst="rect">
            <a:avLst/>
          </a:prstGeom>
          <a:noFill/>
        </p:spPr>
        <p:txBody>
          <a:bodyPr wrap="square" rtlCol="0">
            <a:spAutoFit/>
          </a:bodyPr>
          <a:lstStyle/>
          <a:p>
            <a:r>
              <a:rPr lang="en-US">
                <a:solidFill>
                  <a:srgbClr val="FF0000"/>
                </a:solidFill>
              </a:rPr>
              <a:t>Merge patches in neigh. 2x2, patches are 8x8</a:t>
            </a:r>
          </a:p>
        </p:txBody>
      </p:sp>
      <p:sp>
        <p:nvSpPr>
          <p:cNvPr id="4" name="TextBox 3">
            <a:extLst>
              <a:ext uri="{FF2B5EF4-FFF2-40B4-BE49-F238E27FC236}">
                <a16:creationId xmlns:a16="http://schemas.microsoft.com/office/drawing/2014/main" xmlns="" id="{5D37F368-3F34-772B-F4A9-3C05643622B1}"/>
              </a:ext>
            </a:extLst>
          </p:cNvPr>
          <p:cNvSpPr txBox="1"/>
          <p:nvPr/>
        </p:nvSpPr>
        <p:spPr>
          <a:xfrm>
            <a:off x="5456974" y="5398876"/>
            <a:ext cx="1814332" cy="1200329"/>
          </a:xfrm>
          <a:prstGeom prst="rect">
            <a:avLst/>
          </a:prstGeom>
          <a:noFill/>
        </p:spPr>
        <p:txBody>
          <a:bodyPr wrap="square" rtlCol="0">
            <a:spAutoFit/>
          </a:bodyPr>
          <a:lstStyle/>
          <a:p>
            <a:r>
              <a:rPr lang="en-US">
                <a:solidFill>
                  <a:srgbClr val="FF0000"/>
                </a:solidFill>
              </a:rPr>
              <a:t>Merge patches in neigh. 2x2, patches are 16x16</a:t>
            </a:r>
          </a:p>
        </p:txBody>
      </p:sp>
    </p:spTree>
    <p:extLst>
      <p:ext uri="{BB962C8B-B14F-4D97-AF65-F5344CB8AC3E}">
        <p14:creationId xmlns:p14="http://schemas.microsoft.com/office/powerpoint/2010/main" val="62008784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542F0C-0A74-B413-C9FE-392F6BF185E4}"/>
              </a:ext>
            </a:extLst>
          </p:cNvPr>
          <p:cNvSpPr>
            <a:spLocks noGrp="1"/>
          </p:cNvSpPr>
          <p:nvPr>
            <p:ph type="title"/>
          </p:nvPr>
        </p:nvSpPr>
        <p:spPr/>
        <p:txBody>
          <a:bodyPr/>
          <a:lstStyle/>
          <a:p>
            <a:r>
              <a:rPr lang="en-US"/>
              <a:t>SWIN Transformer</a:t>
            </a:r>
          </a:p>
        </p:txBody>
      </p:sp>
      <p:sp>
        <p:nvSpPr>
          <p:cNvPr id="3" name="Content Placeholder 2">
            <a:extLst>
              <a:ext uri="{FF2B5EF4-FFF2-40B4-BE49-F238E27FC236}">
                <a16:creationId xmlns:a16="http://schemas.microsoft.com/office/drawing/2014/main" xmlns="" id="{207B1427-39C6-B217-2B4E-A6A32BA46DAA}"/>
              </a:ext>
            </a:extLst>
          </p:cNvPr>
          <p:cNvSpPr>
            <a:spLocks noGrp="1"/>
          </p:cNvSpPr>
          <p:nvPr>
            <p:ph idx="1"/>
          </p:nvPr>
        </p:nvSpPr>
        <p:spPr>
          <a:xfrm>
            <a:off x="457200" y="1412776"/>
            <a:ext cx="8229600" cy="4713387"/>
          </a:xfrm>
        </p:spPr>
        <p:txBody>
          <a:bodyPr/>
          <a:lstStyle/>
          <a:p>
            <a:r>
              <a:rPr lang="en-US" dirty="0"/>
              <a:t>With H x W grid of tokens</a:t>
            </a:r>
            <a:r>
              <a:rPr lang="en-US" dirty="0" smtClean="0"/>
              <a:t>, each </a:t>
            </a:r>
            <a:r>
              <a:rPr lang="en-US" dirty="0"/>
              <a:t>attention matrix is quadratic in image size H</a:t>
            </a:r>
            <a:r>
              <a:rPr lang="en-US" baseline="30000" dirty="0"/>
              <a:t>2</a:t>
            </a:r>
            <a:r>
              <a:rPr lang="en-US" dirty="0"/>
              <a:t>x W</a:t>
            </a:r>
            <a:r>
              <a:rPr lang="en-US" baseline="30000" dirty="0"/>
              <a:t>2</a:t>
            </a:r>
          </a:p>
          <a:p>
            <a:r>
              <a:rPr lang="en-US" dirty="0" err="1"/>
              <a:t>Swin</a:t>
            </a:r>
            <a:r>
              <a:rPr lang="en-US" dirty="0"/>
              <a:t> </a:t>
            </a:r>
            <a:r>
              <a:rPr lang="en-US" dirty="0" smtClean="0"/>
              <a:t>transformer </a:t>
            </a:r>
            <a:r>
              <a:rPr lang="en-US" dirty="0"/>
              <a:t>computes self-attention locally within M non-overlapping windows that </a:t>
            </a:r>
            <a:r>
              <a:rPr lang="en-US" dirty="0" smtClean="0"/>
              <a:t>partition an </a:t>
            </a:r>
            <a:r>
              <a:rPr lang="en-US" dirty="0"/>
              <a:t>image</a:t>
            </a:r>
          </a:p>
          <a:p>
            <a:pPr lvl="8"/>
            <a:r>
              <a:rPr lang="en-US" dirty="0"/>
              <a:t>Split image into M windows (M=4 in the example) </a:t>
            </a:r>
          </a:p>
          <a:p>
            <a:pPr lvl="8"/>
            <a:r>
              <a:rPr lang="en-US" dirty="0"/>
              <a:t>Only compute attention within each window</a:t>
            </a:r>
          </a:p>
        </p:txBody>
      </p:sp>
      <p:pic>
        <p:nvPicPr>
          <p:cNvPr id="5" name="Picture 4">
            <a:extLst>
              <a:ext uri="{FF2B5EF4-FFF2-40B4-BE49-F238E27FC236}">
                <a16:creationId xmlns:a16="http://schemas.microsoft.com/office/drawing/2014/main" xmlns="" id="{27DE00D7-5E9B-93A6-3B79-66C672168E43}"/>
              </a:ext>
            </a:extLst>
          </p:cNvPr>
          <p:cNvPicPr>
            <a:picLocks noChangeAspect="1"/>
          </p:cNvPicPr>
          <p:nvPr/>
        </p:nvPicPr>
        <p:blipFill>
          <a:blip r:embed="rId2"/>
          <a:stretch>
            <a:fillRect/>
          </a:stretch>
        </p:blipFill>
        <p:spPr>
          <a:xfrm>
            <a:off x="1691680" y="4293096"/>
            <a:ext cx="1610067" cy="2152542"/>
          </a:xfrm>
          <a:prstGeom prst="rect">
            <a:avLst/>
          </a:prstGeom>
        </p:spPr>
      </p:pic>
    </p:spTree>
    <p:extLst>
      <p:ext uri="{BB962C8B-B14F-4D97-AF65-F5344CB8AC3E}">
        <p14:creationId xmlns:p14="http://schemas.microsoft.com/office/powerpoint/2010/main" val="275017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Scaled Dot-Product Attention</a:t>
            </a:r>
          </a:p>
        </p:txBody>
      </p:sp>
      <p:sp>
        <p:nvSpPr>
          <p:cNvPr id="3" name="Content Placeholder 2"/>
          <p:cNvSpPr>
            <a:spLocks noGrp="1"/>
          </p:cNvSpPr>
          <p:nvPr>
            <p:ph idx="1"/>
          </p:nvPr>
        </p:nvSpPr>
        <p:spPr>
          <a:xfrm>
            <a:off x="1493658" y="3645026"/>
            <a:ext cx="6172200" cy="2869779"/>
          </a:xfrm>
        </p:spPr>
        <p:txBody>
          <a:bodyPr/>
          <a:lstStyle/>
          <a:p>
            <a:pPr marL="0" indent="0">
              <a:buNone/>
            </a:pPr>
            <a:r>
              <a:rPr lang="en-GB" dirty="0"/>
              <a:t>k(</a:t>
            </a:r>
            <a:r>
              <a:rPr lang="en-GB" dirty="0" err="1"/>
              <a:t>d</a:t>
            </a:r>
            <a:r>
              <a:rPr lang="en-GB" baseline="-25000" dirty="0" err="1"/>
              <a:t>k</a:t>
            </a:r>
            <a:r>
              <a:rPr lang="en-GB" dirty="0"/>
              <a:t> in the paper) – dimension of the embedding</a:t>
            </a:r>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3183" y="1412776"/>
            <a:ext cx="6797209" cy="1098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99893" y="4797152"/>
            <a:ext cx="1750219" cy="1162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03183" y="2580178"/>
            <a:ext cx="6683243" cy="1139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32617263"/>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542F0C-0A74-B413-C9FE-392F6BF185E4}"/>
              </a:ext>
            </a:extLst>
          </p:cNvPr>
          <p:cNvSpPr>
            <a:spLocks noGrp="1"/>
          </p:cNvSpPr>
          <p:nvPr>
            <p:ph type="title"/>
          </p:nvPr>
        </p:nvSpPr>
        <p:spPr/>
        <p:txBody>
          <a:bodyPr/>
          <a:lstStyle/>
          <a:p>
            <a:pPr algn="l"/>
            <a:r>
              <a:rPr lang="en-US" dirty="0"/>
              <a:t>SWIN Transformer</a:t>
            </a:r>
          </a:p>
        </p:txBody>
      </p:sp>
      <p:sp>
        <p:nvSpPr>
          <p:cNvPr id="3" name="Content Placeholder 2">
            <a:extLst>
              <a:ext uri="{FF2B5EF4-FFF2-40B4-BE49-F238E27FC236}">
                <a16:creationId xmlns:a16="http://schemas.microsoft.com/office/drawing/2014/main" xmlns="" id="{207B1427-39C6-B217-2B4E-A6A32BA46DAA}"/>
              </a:ext>
            </a:extLst>
          </p:cNvPr>
          <p:cNvSpPr>
            <a:spLocks noGrp="1"/>
          </p:cNvSpPr>
          <p:nvPr>
            <p:ph idx="1"/>
          </p:nvPr>
        </p:nvSpPr>
        <p:spPr>
          <a:xfrm>
            <a:off x="628650" y="1825625"/>
            <a:ext cx="7886700" cy="2580120"/>
          </a:xfrm>
        </p:spPr>
        <p:txBody>
          <a:bodyPr>
            <a:normAutofit fontScale="77500" lnSpcReduction="20000"/>
          </a:bodyPr>
          <a:lstStyle/>
          <a:p>
            <a:r>
              <a:rPr lang="en-US"/>
              <a:t>With H x W grid of tokens,each attention matrix is quadratic in image size H</a:t>
            </a:r>
            <a:r>
              <a:rPr lang="en-US" baseline="30000"/>
              <a:t>2</a:t>
            </a:r>
            <a:r>
              <a:rPr lang="en-US"/>
              <a:t>x W</a:t>
            </a:r>
            <a:r>
              <a:rPr lang="en-US" baseline="30000"/>
              <a:t>2</a:t>
            </a:r>
          </a:p>
          <a:p>
            <a:r>
              <a:rPr lang="en-US"/>
              <a:t>Swin transfromer computes self-attention locally within M non-overlapping windows that partitionan image</a:t>
            </a:r>
          </a:p>
          <a:p>
            <a:pPr lvl="8"/>
            <a:r>
              <a:rPr lang="en-US"/>
              <a:t>Split image into M windows (M=4 in the example) </a:t>
            </a:r>
          </a:p>
          <a:p>
            <a:pPr lvl="8"/>
            <a:r>
              <a:rPr lang="en-US"/>
              <a:t>Only compute attention within each window</a:t>
            </a:r>
          </a:p>
          <a:p>
            <a:pPr lvl="8"/>
            <a:endParaRPr lang="en-US"/>
          </a:p>
        </p:txBody>
      </p:sp>
      <p:pic>
        <p:nvPicPr>
          <p:cNvPr id="5" name="Picture 4">
            <a:extLst>
              <a:ext uri="{FF2B5EF4-FFF2-40B4-BE49-F238E27FC236}">
                <a16:creationId xmlns:a16="http://schemas.microsoft.com/office/drawing/2014/main" xmlns="" id="{27DE00D7-5E9B-93A6-3B79-66C672168E43}"/>
              </a:ext>
            </a:extLst>
          </p:cNvPr>
          <p:cNvPicPr>
            <a:picLocks noChangeAspect="1"/>
          </p:cNvPicPr>
          <p:nvPr/>
        </p:nvPicPr>
        <p:blipFill>
          <a:blip r:embed="rId2"/>
          <a:stretch>
            <a:fillRect/>
          </a:stretch>
        </p:blipFill>
        <p:spPr>
          <a:xfrm>
            <a:off x="893266" y="3657989"/>
            <a:ext cx="2120449" cy="2834886"/>
          </a:xfrm>
          <a:prstGeom prst="rect">
            <a:avLst/>
          </a:prstGeom>
        </p:spPr>
      </p:pic>
      <p:sp>
        <p:nvSpPr>
          <p:cNvPr id="6" name="TextBox 5">
            <a:extLst>
              <a:ext uri="{FF2B5EF4-FFF2-40B4-BE49-F238E27FC236}">
                <a16:creationId xmlns:a16="http://schemas.microsoft.com/office/drawing/2014/main" xmlns="" id="{55C1D49F-2027-2503-4A00-58C9B2214F0A}"/>
              </a:ext>
            </a:extLst>
          </p:cNvPr>
          <p:cNvSpPr txBox="1"/>
          <p:nvPr/>
        </p:nvSpPr>
        <p:spPr>
          <a:xfrm>
            <a:off x="4067944" y="4221088"/>
            <a:ext cx="4836143" cy="1631216"/>
          </a:xfrm>
          <a:prstGeom prst="rect">
            <a:avLst/>
          </a:prstGeom>
          <a:noFill/>
        </p:spPr>
        <p:txBody>
          <a:bodyPr wrap="square">
            <a:spAutoFit/>
          </a:bodyPr>
          <a:lstStyle/>
          <a:p>
            <a:r>
              <a:rPr lang="en-US" sz="2000" dirty="0"/>
              <a:t>Total size of all attention matrices is now: M</a:t>
            </a:r>
            <a:r>
              <a:rPr lang="en-US" sz="2000" baseline="30000" dirty="0"/>
              <a:t>4</a:t>
            </a:r>
            <a:r>
              <a:rPr lang="en-US" sz="2000" dirty="0"/>
              <a:t> (H/M) (W/M) = M</a:t>
            </a:r>
            <a:r>
              <a:rPr lang="en-US" sz="2000" baseline="30000" dirty="0"/>
              <a:t>2</a:t>
            </a:r>
            <a:r>
              <a:rPr lang="en-US" sz="2000" dirty="0"/>
              <a:t> HW</a:t>
            </a:r>
          </a:p>
          <a:p>
            <a:r>
              <a:rPr lang="en-US" sz="2000" dirty="0"/>
              <a:t>M = 7 in the SWIN transformer paper</a:t>
            </a:r>
          </a:p>
          <a:p>
            <a:endParaRPr lang="en-US" sz="2000" dirty="0"/>
          </a:p>
          <a:p>
            <a:r>
              <a:rPr lang="en-US" sz="2000" dirty="0">
                <a:solidFill>
                  <a:srgbClr val="FF0000"/>
                </a:solidFill>
              </a:rPr>
              <a:t>Linear in image size for fixed values of M</a:t>
            </a:r>
          </a:p>
        </p:txBody>
      </p:sp>
    </p:spTree>
    <p:extLst>
      <p:ext uri="{BB962C8B-B14F-4D97-AF65-F5344CB8AC3E}">
        <p14:creationId xmlns:p14="http://schemas.microsoft.com/office/powerpoint/2010/main" val="246224817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BE85BD4-B19E-3ADA-8FD9-EEF2B0985820}"/>
              </a:ext>
            </a:extLst>
          </p:cNvPr>
          <p:cNvSpPr>
            <a:spLocks noGrp="1"/>
          </p:cNvSpPr>
          <p:nvPr>
            <p:ph type="title"/>
          </p:nvPr>
        </p:nvSpPr>
        <p:spPr/>
        <p:txBody>
          <a:bodyPr/>
          <a:lstStyle/>
          <a:p>
            <a:pPr algn="l"/>
            <a:r>
              <a:rPr lang="en-US" dirty="0"/>
              <a:t>SWIN Transformer</a:t>
            </a:r>
          </a:p>
        </p:txBody>
      </p:sp>
      <p:sp>
        <p:nvSpPr>
          <p:cNvPr id="3" name="Content Placeholder 2">
            <a:extLst>
              <a:ext uri="{FF2B5EF4-FFF2-40B4-BE49-F238E27FC236}">
                <a16:creationId xmlns:a16="http://schemas.microsoft.com/office/drawing/2014/main" xmlns="" id="{40C09F93-2EDE-D877-135F-48610B2797D1}"/>
              </a:ext>
            </a:extLst>
          </p:cNvPr>
          <p:cNvSpPr>
            <a:spLocks noGrp="1"/>
          </p:cNvSpPr>
          <p:nvPr>
            <p:ph idx="1"/>
          </p:nvPr>
        </p:nvSpPr>
        <p:spPr/>
        <p:txBody>
          <a:bodyPr/>
          <a:lstStyle/>
          <a:p>
            <a:r>
              <a:rPr lang="en-US"/>
              <a:t>The window-based self-attention module lacks connections across windows,which limits its modeling power. </a:t>
            </a:r>
          </a:p>
          <a:p>
            <a:pPr lvl="1"/>
            <a:r>
              <a:rPr lang="en-US"/>
              <a:t>No interaction with tokens outside the window</a:t>
            </a:r>
          </a:p>
          <a:p>
            <a:pPr lvl="1"/>
            <a:endParaRPr lang="en-US"/>
          </a:p>
          <a:p>
            <a:r>
              <a:rPr lang="en-US"/>
              <a:t>Solution: alternate between normal and </a:t>
            </a:r>
            <a:r>
              <a:rPr lang="en-US" b="1"/>
              <a:t>shifted </a:t>
            </a:r>
            <a:r>
              <a:rPr lang="en-US"/>
              <a:t>in alternative transformer blocks</a:t>
            </a:r>
            <a:r>
              <a:rPr lang="en-US" b="1"/>
              <a:t> </a:t>
            </a:r>
            <a:r>
              <a:rPr lang="en-US"/>
              <a:t>in the architecture </a:t>
            </a:r>
          </a:p>
          <a:p>
            <a:pPr marL="0" indent="0">
              <a:buNone/>
            </a:pPr>
            <a:endParaRPr lang="en-US"/>
          </a:p>
        </p:txBody>
      </p:sp>
    </p:spTree>
    <p:extLst>
      <p:ext uri="{BB962C8B-B14F-4D97-AF65-F5344CB8AC3E}">
        <p14:creationId xmlns:p14="http://schemas.microsoft.com/office/powerpoint/2010/main" val="397805104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77BD34-5F58-AF5C-D4D5-6C7D235C7A03}"/>
              </a:ext>
            </a:extLst>
          </p:cNvPr>
          <p:cNvSpPr>
            <a:spLocks noGrp="1"/>
          </p:cNvSpPr>
          <p:nvPr>
            <p:ph type="title"/>
          </p:nvPr>
        </p:nvSpPr>
        <p:spPr/>
        <p:txBody>
          <a:bodyPr/>
          <a:lstStyle/>
          <a:p>
            <a:pPr algn="l"/>
            <a:r>
              <a:rPr lang="en-US" dirty="0"/>
              <a:t>SWIN Transformer</a:t>
            </a:r>
          </a:p>
        </p:txBody>
      </p:sp>
      <p:sp>
        <p:nvSpPr>
          <p:cNvPr id="3" name="Content Placeholder 2">
            <a:extLst>
              <a:ext uri="{FF2B5EF4-FFF2-40B4-BE49-F238E27FC236}">
                <a16:creationId xmlns:a16="http://schemas.microsoft.com/office/drawing/2014/main" xmlns="" id="{DFC6148B-26CD-B591-2532-FBA3F0C6AA6A}"/>
              </a:ext>
            </a:extLst>
          </p:cNvPr>
          <p:cNvSpPr>
            <a:spLocks noGrp="1"/>
          </p:cNvSpPr>
          <p:nvPr>
            <p:ph idx="1"/>
          </p:nvPr>
        </p:nvSpPr>
        <p:spPr>
          <a:xfrm>
            <a:off x="4649898" y="1721710"/>
            <a:ext cx="3865452" cy="4351338"/>
          </a:xfrm>
        </p:spPr>
        <p:txBody>
          <a:bodyPr>
            <a:normAutofit fontScale="92500" lnSpcReduction="10000"/>
          </a:bodyPr>
          <a:lstStyle/>
          <a:p>
            <a:r>
              <a:rPr lang="en-US"/>
              <a:t>Displacing the windows by [M/2, M/2] pixels from the regularly partitioned window</a:t>
            </a:r>
          </a:p>
          <a:p>
            <a:r>
              <a:rPr lang="en-US"/>
              <a:t>introduces connections between neighboring non-overlapping windows in the previous layer</a:t>
            </a:r>
          </a:p>
        </p:txBody>
      </p:sp>
      <p:pic>
        <p:nvPicPr>
          <p:cNvPr id="5" name="Picture 4">
            <a:extLst>
              <a:ext uri="{FF2B5EF4-FFF2-40B4-BE49-F238E27FC236}">
                <a16:creationId xmlns:a16="http://schemas.microsoft.com/office/drawing/2014/main" xmlns="" id="{179AB56B-8795-AF8C-B031-306DF776BC66}"/>
              </a:ext>
            </a:extLst>
          </p:cNvPr>
          <p:cNvPicPr>
            <a:picLocks noChangeAspect="1"/>
          </p:cNvPicPr>
          <p:nvPr/>
        </p:nvPicPr>
        <p:blipFill>
          <a:blip r:embed="rId2"/>
          <a:stretch>
            <a:fillRect/>
          </a:stretch>
        </p:blipFill>
        <p:spPr>
          <a:xfrm>
            <a:off x="464993" y="2109204"/>
            <a:ext cx="4029111" cy="3825743"/>
          </a:xfrm>
          <a:prstGeom prst="rect">
            <a:avLst/>
          </a:prstGeom>
        </p:spPr>
      </p:pic>
    </p:spTree>
    <p:extLst>
      <p:ext uri="{BB962C8B-B14F-4D97-AF65-F5344CB8AC3E}">
        <p14:creationId xmlns:p14="http://schemas.microsoft.com/office/powerpoint/2010/main" val="318294946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42ACEB-E4B3-088E-72FD-61978AB5E69D}"/>
              </a:ext>
            </a:extLst>
          </p:cNvPr>
          <p:cNvSpPr>
            <a:spLocks noGrp="1"/>
          </p:cNvSpPr>
          <p:nvPr>
            <p:ph type="title"/>
          </p:nvPr>
        </p:nvSpPr>
        <p:spPr/>
        <p:txBody>
          <a:bodyPr/>
          <a:lstStyle/>
          <a:p>
            <a:pPr algn="l"/>
            <a:r>
              <a:rPr lang="en-US" dirty="0"/>
              <a:t>SWIN Transformer</a:t>
            </a:r>
          </a:p>
        </p:txBody>
      </p:sp>
      <p:sp>
        <p:nvSpPr>
          <p:cNvPr id="3" name="Content Placeholder 2">
            <a:extLst>
              <a:ext uri="{FF2B5EF4-FFF2-40B4-BE49-F238E27FC236}">
                <a16:creationId xmlns:a16="http://schemas.microsoft.com/office/drawing/2014/main" xmlns="" id="{B471DFA0-2204-0B99-7597-0185C7DD3FCC}"/>
              </a:ext>
            </a:extLst>
          </p:cNvPr>
          <p:cNvSpPr>
            <a:spLocks noGrp="1"/>
          </p:cNvSpPr>
          <p:nvPr>
            <p:ph idx="1"/>
          </p:nvPr>
        </p:nvSpPr>
        <p:spPr>
          <a:xfrm>
            <a:off x="628650" y="1825625"/>
            <a:ext cx="4413539" cy="4351338"/>
          </a:xfrm>
        </p:spPr>
        <p:txBody>
          <a:bodyPr/>
          <a:lstStyle/>
          <a:p>
            <a:r>
              <a:rPr lang="en-US"/>
              <a:t>Other details</a:t>
            </a:r>
          </a:p>
          <a:p>
            <a:pPr lvl="1"/>
            <a:r>
              <a:rPr lang="en-US"/>
              <a:t>Cyclic shifting and masked attention</a:t>
            </a:r>
          </a:p>
          <a:p>
            <a:pPr lvl="1"/>
            <a:r>
              <a:rPr lang="en-US"/>
              <a:t>Encodes relativepositionbetween patches when computing attention</a:t>
            </a:r>
          </a:p>
          <a:p>
            <a:pPr marL="457200" lvl="1" indent="0">
              <a:buNone/>
            </a:pPr>
            <a:endParaRPr lang="en-US"/>
          </a:p>
          <a:p>
            <a:pPr marL="457200" lvl="1" indent="0">
              <a:buNone/>
            </a:pPr>
            <a:endParaRPr lang="en-US"/>
          </a:p>
          <a:p>
            <a:pPr lvl="1"/>
            <a:endParaRPr lang="en-US"/>
          </a:p>
          <a:p>
            <a:pPr lvl="1"/>
            <a:endParaRPr lang="en-US"/>
          </a:p>
          <a:p>
            <a:pPr lvl="1"/>
            <a:endParaRPr lang="en-US"/>
          </a:p>
        </p:txBody>
      </p:sp>
      <p:pic>
        <p:nvPicPr>
          <p:cNvPr id="7" name="Picture 6">
            <a:extLst>
              <a:ext uri="{FF2B5EF4-FFF2-40B4-BE49-F238E27FC236}">
                <a16:creationId xmlns:a16="http://schemas.microsoft.com/office/drawing/2014/main" xmlns="" id="{1D2F3C78-1613-707C-3E59-6728DB4F20E8}"/>
              </a:ext>
            </a:extLst>
          </p:cNvPr>
          <p:cNvPicPr>
            <a:picLocks noChangeAspect="1"/>
          </p:cNvPicPr>
          <p:nvPr/>
        </p:nvPicPr>
        <p:blipFill>
          <a:blip r:embed="rId2"/>
          <a:stretch>
            <a:fillRect/>
          </a:stretch>
        </p:blipFill>
        <p:spPr>
          <a:xfrm>
            <a:off x="5177658" y="0"/>
            <a:ext cx="3337693" cy="6551000"/>
          </a:xfrm>
          <a:prstGeom prst="rect">
            <a:avLst/>
          </a:prstGeom>
        </p:spPr>
      </p:pic>
      <p:pic>
        <p:nvPicPr>
          <p:cNvPr id="11" name="Picture 10">
            <a:extLst>
              <a:ext uri="{FF2B5EF4-FFF2-40B4-BE49-F238E27FC236}">
                <a16:creationId xmlns:a16="http://schemas.microsoft.com/office/drawing/2014/main" xmlns="" id="{F91CB175-BB72-B1A5-9BAA-DF1F9F4EE161}"/>
              </a:ext>
            </a:extLst>
          </p:cNvPr>
          <p:cNvPicPr>
            <a:picLocks noChangeAspect="1"/>
          </p:cNvPicPr>
          <p:nvPr/>
        </p:nvPicPr>
        <p:blipFill>
          <a:blip r:embed="rId3"/>
          <a:stretch>
            <a:fillRect/>
          </a:stretch>
        </p:blipFill>
        <p:spPr>
          <a:xfrm>
            <a:off x="539551" y="5301208"/>
            <a:ext cx="3937583" cy="691153"/>
          </a:xfrm>
          <a:prstGeom prst="rect">
            <a:avLst/>
          </a:prstGeom>
        </p:spPr>
      </p:pic>
    </p:spTree>
    <p:extLst>
      <p:ext uri="{BB962C8B-B14F-4D97-AF65-F5344CB8AC3E}">
        <p14:creationId xmlns:p14="http://schemas.microsoft.com/office/powerpoint/2010/main" val="41917111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Attention: query, keys and values</a:t>
            </a:r>
          </a:p>
        </p:txBody>
      </p:sp>
      <p:sp>
        <p:nvSpPr>
          <p:cNvPr id="3" name="Content Placeholder 2"/>
          <p:cNvSpPr>
            <a:spLocks noGrp="1"/>
          </p:cNvSpPr>
          <p:nvPr>
            <p:ph idx="1"/>
          </p:nvPr>
        </p:nvSpPr>
        <p:spPr/>
        <p:txBody>
          <a:bodyPr/>
          <a:lstStyle/>
          <a:p>
            <a:pPr marL="0" indent="0">
              <a:buNone/>
            </a:pPr>
            <a:r>
              <a:rPr lang="en-GB" dirty="0"/>
              <a:t>“An </a:t>
            </a:r>
            <a:r>
              <a:rPr lang="en-GB" b="1" i="1" dirty="0"/>
              <a:t>attention function </a:t>
            </a:r>
            <a:r>
              <a:rPr lang="en-GB" dirty="0"/>
              <a:t>can be described as mapping a </a:t>
            </a:r>
            <a:r>
              <a:rPr lang="en-GB" u="sng" dirty="0"/>
              <a:t>query</a:t>
            </a:r>
            <a:r>
              <a:rPr lang="en-GB" dirty="0"/>
              <a:t> and a set </a:t>
            </a:r>
            <a:r>
              <a:rPr lang="en-GB" u="sng" dirty="0"/>
              <a:t>of key-value </a:t>
            </a:r>
            <a:r>
              <a:rPr lang="en-GB" dirty="0"/>
              <a:t>pairs to an output, where the query, keys, values, and output are all vectors.”</a:t>
            </a:r>
          </a:p>
        </p:txBody>
      </p:sp>
      <p:pic>
        <p:nvPicPr>
          <p:cNvPr id="921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1" y="3840502"/>
            <a:ext cx="4725143" cy="2743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908887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32E29C9-2BCE-E4D0-F29F-24282421705B}"/>
              </a:ext>
            </a:extLst>
          </p:cNvPr>
          <p:cNvSpPr>
            <a:spLocks noGrp="1"/>
          </p:cNvSpPr>
          <p:nvPr>
            <p:ph type="title"/>
          </p:nvPr>
        </p:nvSpPr>
        <p:spPr>
          <a:xfrm>
            <a:off x="523681" y="206505"/>
            <a:ext cx="7886700" cy="1325563"/>
          </a:xfrm>
        </p:spPr>
        <p:txBody>
          <a:bodyPr/>
          <a:lstStyle/>
          <a:p>
            <a:r>
              <a:rPr lang="en-US"/>
              <a:t>Key, query and values</a:t>
            </a:r>
          </a:p>
        </p:txBody>
      </p:sp>
      <p:sp>
        <p:nvSpPr>
          <p:cNvPr id="3" name="Content Placeholder 2">
            <a:extLst>
              <a:ext uri="{FF2B5EF4-FFF2-40B4-BE49-F238E27FC236}">
                <a16:creationId xmlns="" xmlns:a16="http://schemas.microsoft.com/office/drawing/2014/main" id="{2E28062B-C57C-032B-43F8-DC3D855B5F3E}"/>
              </a:ext>
            </a:extLst>
          </p:cNvPr>
          <p:cNvSpPr>
            <a:spLocks noGrp="1"/>
          </p:cNvSpPr>
          <p:nvPr>
            <p:ph idx="1"/>
          </p:nvPr>
        </p:nvSpPr>
        <p:spPr>
          <a:xfrm>
            <a:off x="628650" y="1825625"/>
            <a:ext cx="3386138" cy="4351338"/>
          </a:xfrm>
        </p:spPr>
        <p:txBody>
          <a:bodyPr/>
          <a:lstStyle/>
          <a:p>
            <a:pPr marL="0" indent="0">
              <a:buNone/>
            </a:pPr>
            <a:r>
              <a:rPr lang="en-US"/>
              <a:t>To obtain the query, keys and values, there matrices are introduced: W</a:t>
            </a:r>
            <a:r>
              <a:rPr lang="en-US" baseline="-25000"/>
              <a:t>q</a:t>
            </a:r>
            <a:r>
              <a:rPr lang="en-US"/>
              <a:t>, W</a:t>
            </a:r>
            <a:r>
              <a:rPr lang="en-US" baseline="-25000"/>
              <a:t>k</a:t>
            </a:r>
            <a:r>
              <a:rPr lang="en-US"/>
              <a:t>, W</a:t>
            </a:r>
            <a:r>
              <a:rPr lang="en-US" baseline="-25000"/>
              <a:t>v </a:t>
            </a:r>
            <a:r>
              <a:rPr lang="en-US"/>
              <a:t>  (added some learnable parameters)</a:t>
            </a:r>
          </a:p>
        </p:txBody>
      </p:sp>
      <p:pic>
        <p:nvPicPr>
          <p:cNvPr id="2050" name="Picture 2">
            <a:extLst>
              <a:ext uri="{FF2B5EF4-FFF2-40B4-BE49-F238E27FC236}">
                <a16:creationId xmlns="" xmlns:a16="http://schemas.microsoft.com/office/drawing/2014/main" id="{B41CB397-8926-33D5-4F17-F8C99ADCE4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74150" y="1532068"/>
            <a:ext cx="4136231" cy="4981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35486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3EBF59EB4D2924581C40B3094EF518B" ma:contentTypeVersion="4" ma:contentTypeDescription="Create a new document." ma:contentTypeScope="" ma:versionID="bef87cd28674b57dc98e9eed4d8ea314">
  <xsd:schema xmlns:xsd="http://www.w3.org/2001/XMLSchema" xmlns:xs="http://www.w3.org/2001/XMLSchema" xmlns:p="http://schemas.microsoft.com/office/2006/metadata/properties" xmlns:ns2="16638b3b-f58c-4310-89a4-424100c27dbc" targetNamespace="http://schemas.microsoft.com/office/2006/metadata/properties" ma:root="true" ma:fieldsID="47ac6d4800322f9a1cc9a270c2fd56dd" ns2:_="">
    <xsd:import namespace="16638b3b-f58c-4310-89a4-424100c27db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638b3b-f58c-4310-89a4-424100c27db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B911922-ACE0-48AD-B61A-638309ADDEF0}"/>
</file>

<file path=customXml/itemProps2.xml><?xml version="1.0" encoding="utf-8"?>
<ds:datastoreItem xmlns:ds="http://schemas.openxmlformats.org/officeDocument/2006/customXml" ds:itemID="{32F3332F-B619-48D1-A2B0-B6490A35511A}"/>
</file>

<file path=customXml/itemProps3.xml><?xml version="1.0" encoding="utf-8"?>
<ds:datastoreItem xmlns:ds="http://schemas.openxmlformats.org/officeDocument/2006/customXml" ds:itemID="{490C9B1E-CBA5-483F-897E-497B4827D1F7}"/>
</file>

<file path=docProps/app.xml><?xml version="1.0" encoding="utf-8"?>
<Properties xmlns="http://schemas.openxmlformats.org/officeDocument/2006/extended-properties" xmlns:vt="http://schemas.openxmlformats.org/officeDocument/2006/docPropsVTypes">
  <TotalTime>3279</TotalTime>
  <Words>1917</Words>
  <Application>Microsoft Office PowerPoint</Application>
  <PresentationFormat>On-screen Show (4:3)</PresentationFormat>
  <Paragraphs>316</Paragraphs>
  <Slides>73</Slides>
  <Notes>0</Notes>
  <HiddenSlides>0</HiddenSlides>
  <MMClips>0</MMClips>
  <ScaleCrop>false</ScaleCrop>
  <HeadingPairs>
    <vt:vector size="4" baseType="variant">
      <vt:variant>
        <vt:lpstr>Theme</vt:lpstr>
      </vt:variant>
      <vt:variant>
        <vt:i4>1</vt:i4>
      </vt:variant>
      <vt:variant>
        <vt:lpstr>Slide Titles</vt:lpstr>
      </vt:variant>
      <vt:variant>
        <vt:i4>73</vt:i4>
      </vt:variant>
    </vt:vector>
  </HeadingPairs>
  <TitlesOfParts>
    <vt:vector size="74" baseType="lpstr">
      <vt:lpstr>Office Theme</vt:lpstr>
      <vt:lpstr>Self-attention</vt:lpstr>
      <vt:lpstr>Attention is all you need</vt:lpstr>
      <vt:lpstr>Self attention</vt:lpstr>
      <vt:lpstr>Self attention</vt:lpstr>
      <vt:lpstr>Self attention</vt:lpstr>
      <vt:lpstr>Self attention</vt:lpstr>
      <vt:lpstr>Scaled Dot-Product Attention</vt:lpstr>
      <vt:lpstr>Attention: query, keys and values</vt:lpstr>
      <vt:lpstr>Key, query and values</vt:lpstr>
      <vt:lpstr>Key, query and values</vt:lpstr>
      <vt:lpstr>Key, query and values</vt:lpstr>
      <vt:lpstr>Key, query and values</vt:lpstr>
      <vt:lpstr>Soft version of a dictionary</vt:lpstr>
      <vt:lpstr>Multi-head attention</vt:lpstr>
      <vt:lpstr>Multi-head attention</vt:lpstr>
      <vt:lpstr>Multi-head attention</vt:lpstr>
      <vt:lpstr>Multi-head attention</vt:lpstr>
      <vt:lpstr>Multi-head attention Alternative implementation</vt:lpstr>
      <vt:lpstr>Implementation of self-attention</vt:lpstr>
      <vt:lpstr>Transformer: encoder block</vt:lpstr>
      <vt:lpstr>Batch norm vs Layer norm</vt:lpstr>
      <vt:lpstr>Lack of sequential information</vt:lpstr>
      <vt:lpstr>PowerPoint Presentation</vt:lpstr>
      <vt:lpstr>Lack of sequential information</vt:lpstr>
      <vt:lpstr>Position encodings</vt:lpstr>
      <vt:lpstr>Lack of sequential information</vt:lpstr>
      <vt:lpstr>Position encodings</vt:lpstr>
      <vt:lpstr>Position encodings</vt:lpstr>
      <vt:lpstr>Simple transformer for sentiment analysis</vt:lpstr>
      <vt:lpstr>Attention is all you need</vt:lpstr>
      <vt:lpstr>Transformer architecture</vt:lpstr>
      <vt:lpstr>Transformer: decoder block</vt:lpstr>
      <vt:lpstr>BERT</vt:lpstr>
      <vt:lpstr>BERT</vt:lpstr>
      <vt:lpstr>BERT</vt:lpstr>
      <vt:lpstr>BERT</vt:lpstr>
      <vt:lpstr>BERT</vt:lpstr>
      <vt:lpstr>BERT</vt:lpstr>
      <vt:lpstr>GPT-2</vt:lpstr>
      <vt:lpstr>PowerPoint Presentation</vt:lpstr>
      <vt:lpstr>GPT-3</vt:lpstr>
      <vt:lpstr>Other resources</vt:lpstr>
      <vt:lpstr>An Image is Worth 16x16 Words: Transformers for Image Recognition at Scale</vt:lpstr>
      <vt:lpstr>PowerPoint Presentation</vt:lpstr>
      <vt:lpstr>Vision transformer</vt:lpstr>
      <vt:lpstr>Vision transformer</vt:lpstr>
      <vt:lpstr>Vision transformer</vt:lpstr>
      <vt:lpstr>Vision transformer</vt:lpstr>
      <vt:lpstr>Vision transformer</vt:lpstr>
      <vt:lpstr>Vision transformer</vt:lpstr>
      <vt:lpstr>Vision Transformer</vt:lpstr>
      <vt:lpstr>Position Embeddings Visualisation</vt:lpstr>
      <vt:lpstr>Vision Transformer </vt:lpstr>
      <vt:lpstr>PowerPoint Presentation</vt:lpstr>
      <vt:lpstr>PowerPoint Presentation</vt:lpstr>
      <vt:lpstr>PowerPoint Presentation</vt:lpstr>
      <vt:lpstr>DeIT</vt:lpstr>
      <vt:lpstr>Knowledge distillation</vt:lpstr>
      <vt:lpstr>DeIT Data-efficient Image Transformers</vt:lpstr>
      <vt:lpstr>DeIT Data-efficient Image Transformers</vt:lpstr>
      <vt:lpstr>Soft-label vs Hard-label distillation</vt:lpstr>
      <vt:lpstr>DeIT Data-efficient Image Transformers</vt:lpstr>
      <vt:lpstr>SwinTransformer: Hierarchical Vision Transformer using Shifted Windows</vt:lpstr>
      <vt:lpstr>SWIN Transformer</vt:lpstr>
      <vt:lpstr>SWIN Transformer</vt:lpstr>
      <vt:lpstr>SWIN Transformer</vt:lpstr>
      <vt:lpstr>SWIN Transformer</vt:lpstr>
      <vt:lpstr>SWIN Transformer</vt:lpstr>
      <vt:lpstr>SWIN Transformer</vt:lpstr>
      <vt:lpstr>SWIN Transformer</vt:lpstr>
      <vt:lpstr>SWIN Transformer</vt:lpstr>
      <vt:lpstr>SWIN Transformer</vt:lpstr>
      <vt:lpstr>SWIN Transformer</vt:lpstr>
    </vt:vector>
  </TitlesOfParts>
  <Company>HP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Self-attention</dc:title>
  <dc:creator>diana</dc:creator>
  <cp:lastModifiedBy>diana</cp:lastModifiedBy>
  <cp:revision>71</cp:revision>
  <dcterms:created xsi:type="dcterms:W3CDTF">2023-11-20T10:09:51Z</dcterms:created>
  <dcterms:modified xsi:type="dcterms:W3CDTF">2023-11-23T12:30:38Z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0x01010073EBF59EB4D2924581C40B3094EF518B</vt:lpwstr>
  </property>
</Properties>
</file>

<file path=docProps/thumbnail.jpeg>
</file>